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96" r:id="rId13"/>
    <p:sldId id="297" r:id="rId14"/>
    <p:sldId id="298" r:id="rId15"/>
    <p:sldId id="299" r:id="rId16"/>
    <p:sldId id="300" r:id="rId17"/>
    <p:sldId id="302" r:id="rId18"/>
    <p:sldId id="301" r:id="rId19"/>
    <p:sldId id="303" r:id="rId20"/>
    <p:sldId id="305" r:id="rId21"/>
    <p:sldId id="306" r:id="rId22"/>
    <p:sldId id="308" r:id="rId23"/>
    <p:sldId id="304" r:id="rId24"/>
    <p:sldId id="307" r:id="rId25"/>
    <p:sldId id="309" r:id="rId26"/>
    <p:sldId id="310" r:id="rId27"/>
    <p:sldId id="315" r:id="rId28"/>
    <p:sldId id="316" r:id="rId29"/>
    <p:sldId id="311" r:id="rId30"/>
    <p:sldId id="312" r:id="rId31"/>
    <p:sldId id="313" r:id="rId32"/>
    <p:sldId id="314" r:id="rId33"/>
    <p:sldId id="317" r:id="rId34"/>
    <p:sldId id="318" r:id="rId35"/>
    <p:sldId id="319" r:id="rId36"/>
    <p:sldId id="322" r:id="rId37"/>
    <p:sldId id="321" r:id="rId38"/>
    <p:sldId id="327" r:id="rId39"/>
    <p:sldId id="323" r:id="rId40"/>
    <p:sldId id="328" r:id="rId41"/>
    <p:sldId id="330" r:id="rId42"/>
    <p:sldId id="331" r:id="rId43"/>
    <p:sldId id="332" r:id="rId44"/>
    <p:sldId id="333" r:id="rId45"/>
    <p:sldId id="326" r:id="rId46"/>
    <p:sldId id="334" r:id="rId47"/>
    <p:sldId id="335" r:id="rId48"/>
    <p:sldId id="282" r:id="rId49"/>
    <p:sldId id="291" r:id="rId50"/>
    <p:sldId id="292" r:id="rId51"/>
    <p:sldId id="293" r:id="rId52"/>
    <p:sldId id="294" r:id="rId53"/>
    <p:sldId id="295" r:id="rId54"/>
  </p:sldIdLst>
  <p:sldSz cx="9144000" cy="5143500" type="screen16x9"/>
  <p:notesSz cx="6858000" cy="9144000"/>
  <p:embeddedFontLst>
    <p:embeddedFont>
      <p:font typeface="Poppins" pitchFamily="2" charset="77"/>
      <p:regular r:id="rId56"/>
      <p:bold r:id="rId57"/>
      <p:italic r:id="rId58"/>
      <p:boldItalic r:id="rId59"/>
    </p:embeddedFont>
    <p:embeddedFont>
      <p:font typeface="Poppins ExtraBold" panose="020B0604020202020204" pitchFamily="34" charset="0"/>
      <p:bold r:id="rId60"/>
      <p:italic r:id="rId61"/>
      <p:boldItalic r:id="rId62"/>
    </p:embeddedFont>
    <p:embeddedFont>
      <p:font typeface="Poppins Medium" panose="020B0604020202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44">
          <p15:clr>
            <a:srgbClr val="9AA0A6"/>
          </p15:clr>
        </p15:guide>
        <p15:guide id="4" pos="288">
          <p15:clr>
            <a:srgbClr val="9AA0A6"/>
          </p15:clr>
        </p15:guide>
        <p15:guide id="5" pos="5616">
          <p15:clr>
            <a:srgbClr val="9AA0A6"/>
          </p15:clr>
        </p15:guide>
        <p15:guide id="6" pos="5397">
          <p15:clr>
            <a:srgbClr val="9AA0A6"/>
          </p15:clr>
        </p15:guide>
        <p15:guide id="7" pos="1716">
          <p15:clr>
            <a:srgbClr val="9AA0A6"/>
          </p15:clr>
        </p15:guide>
        <p15:guide id="8" pos="4067">
          <p15:clr>
            <a:srgbClr val="9AA0A6"/>
          </p15:clr>
        </p15:guide>
        <p15:guide id="9" pos="2592">
          <p15:clr>
            <a:srgbClr val="9AA0A6"/>
          </p15:clr>
        </p15:guide>
        <p15:guide id="10" orient="horz" pos="2995">
          <p15:clr>
            <a:srgbClr val="9AA0A6"/>
          </p15:clr>
        </p15:guide>
        <p15:guide id="11" orient="horz" pos="288">
          <p15:clr>
            <a:srgbClr val="9AA0A6"/>
          </p15:clr>
        </p15:guide>
        <p15:guide id="12" orient="horz" pos="3168">
          <p15:clr>
            <a:srgbClr val="9AA0A6"/>
          </p15:clr>
        </p15:guide>
        <p15:guide id="13" orient="horz" pos="144">
          <p15:clr>
            <a:srgbClr val="9AA0A6"/>
          </p15:clr>
        </p15:guide>
        <p15:guide id="14" orient="horz" pos="772">
          <p15:clr>
            <a:srgbClr val="9AA0A6"/>
          </p15:clr>
        </p15:guide>
        <p15:guide id="15" orient="horz" pos="1256">
          <p15:clr>
            <a:srgbClr val="9AA0A6"/>
          </p15:clr>
        </p15:guide>
        <p15:guide id="16" orient="horz" pos="2160">
          <p15:clr>
            <a:srgbClr val="9AA0A6"/>
          </p15:clr>
        </p15:guide>
        <p15:guide id="17" orient="horz" pos="270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 varScale="1">
        <p:scale>
          <a:sx n="120" d="100"/>
          <a:sy n="120" d="100"/>
        </p:scale>
        <p:origin x="200" y="472"/>
      </p:cViewPr>
      <p:guideLst>
        <p:guide orient="horz" pos="1620"/>
        <p:guide pos="2880"/>
        <p:guide pos="144"/>
        <p:guide pos="288"/>
        <p:guide pos="5616"/>
        <p:guide pos="5397"/>
        <p:guide pos="1716"/>
        <p:guide pos="4067"/>
        <p:guide pos="2592"/>
        <p:guide orient="horz" pos="2995"/>
        <p:guide orient="horz" pos="288"/>
        <p:guide orient="horz" pos="3168"/>
        <p:guide orient="horz" pos="144"/>
        <p:guide orient="horz" pos="772"/>
        <p:guide orient="horz" pos="1256"/>
        <p:guide orient="horz" pos="2160"/>
        <p:guide orient="horz" pos="2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e8a1076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e8a1076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title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456e90b84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456e90b84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5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457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595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99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64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6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30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6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456e90b84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456e90b84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357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76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100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4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3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391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138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68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639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2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e8a1076f1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e8a1076f1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22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935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32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363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34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803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221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07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785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349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4d0141a90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4d0141a90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555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955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0379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95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419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198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615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456e90b84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456e90b84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028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e8a1076f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e8a1076f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4d0141a90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4d0141a90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4d0141a90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4d0141a90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4d0141a9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e4d0141a9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c379dbd4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c379dbd4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4d0141a9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4d0141a9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EXPERTS MUST SHARE THIS INFO TO ATTENDEES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4d0141a9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4d0141a9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d0141a9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d0141a9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EXPERTS MUST SHARE THIS INFO TO ATTENDEES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e8a1076f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e8a1076f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298b09f3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298b09f3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e8a1076f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e8a1076f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0673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01425"/>
            <a:ext cx="309725" cy="155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233525" y="413250"/>
            <a:ext cx="1706149" cy="4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459675" y="2383900"/>
            <a:ext cx="53568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3459675" y="1152600"/>
            <a:ext cx="53568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Medium"/>
              <a:buNone/>
              <a:defRPr sz="4000" b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 1 1 1 1 1">
  <p:cSld name="CUSTOM_1_1_1_1_1_1_1_1_1_1_1">
    <p:bg>
      <p:bgPr>
        <a:solidFill>
          <a:srgbClr val="F06730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b="38759"/>
          <a:stretch/>
        </p:blipFill>
        <p:spPr>
          <a:xfrm>
            <a:off x="1974850" y="2571738"/>
            <a:ext cx="5194301" cy="3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2459075" y="3793225"/>
            <a:ext cx="4225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">
  <p:cSld name="1up - Wide_1">
    <p:bg>
      <p:bgPr>
        <a:solidFill>
          <a:srgbClr val="F0673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1295400" y="2155575"/>
            <a:ext cx="65532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THANK YOU</a:t>
            </a:r>
            <a:endParaRPr sz="80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2">
            <a:alphaModFix/>
          </a:blip>
          <a:srcRect t="1941" b="1950"/>
          <a:stretch/>
        </p:blipFill>
        <p:spPr>
          <a:xfrm>
            <a:off x="3400525" y="1001496"/>
            <a:ext cx="2342949" cy="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">
  <p:cSld name="TITLE_3_1">
    <p:bg>
      <p:bgPr>
        <a:solidFill>
          <a:srgbClr val="FFFFF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975" t="-34117" r="443" b="44967"/>
          <a:stretch/>
        </p:blipFill>
        <p:spPr>
          <a:xfrm>
            <a:off x="3" y="700181"/>
            <a:ext cx="4310848" cy="4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">
  <p:cSld name="TITLE_3_1_1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37822" t="53889"/>
          <a:stretch/>
        </p:blipFill>
        <p:spPr>
          <a:xfrm>
            <a:off x="5" y="1"/>
            <a:ext cx="4705349" cy="237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67125" y="1993400"/>
            <a:ext cx="8236200" cy="27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 1">
  <p:cSld name="TITLE_3_1_1_1">
    <p:bg>
      <p:bgPr>
        <a:solidFill>
          <a:srgbClr val="F0673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0277" r="-968" b="38759"/>
          <a:stretch/>
        </p:blipFill>
        <p:spPr>
          <a:xfrm>
            <a:off x="0" y="1519325"/>
            <a:ext cx="4191000" cy="36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4350" y="2502000"/>
            <a:ext cx="30714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14350" y="3998500"/>
            <a:ext cx="30714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 1 1 1 1 1">
  <p:cSld name="TITLE_3_1_1_1_1_1">
    <p:bg>
      <p:bgPr>
        <a:solidFill>
          <a:srgbClr val="FFFFF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t="641" b="641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144">
          <p15:clr>
            <a:srgbClr val="FA7B17"/>
          </p15:clr>
        </p15:guide>
        <p15:guide id="4" pos="288">
          <p15:clr>
            <a:srgbClr val="FA7B17"/>
          </p15:clr>
        </p15:guide>
        <p15:guide id="5" pos="5616">
          <p15:clr>
            <a:srgbClr val="FA7B17"/>
          </p15:clr>
        </p15:guide>
        <p15:guide id="6" pos="5397">
          <p15:clr>
            <a:srgbClr val="FA7B17"/>
          </p15:clr>
        </p15:guide>
        <p15:guide id="7" pos="1716">
          <p15:clr>
            <a:srgbClr val="FA7B17"/>
          </p15:clr>
        </p15:guide>
        <p15:guide id="8" pos="4067">
          <p15:clr>
            <a:srgbClr val="FA7B17"/>
          </p15:clr>
        </p15:guide>
        <p15:guide id="9" pos="2592">
          <p15:clr>
            <a:srgbClr val="FA7B17"/>
          </p15:clr>
        </p15:guide>
        <p15:guide id="10" orient="horz" pos="2995">
          <p15:clr>
            <a:srgbClr val="FA7B17"/>
          </p15:clr>
        </p15:guide>
        <p15:guide id="1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">
  <p:cSld name="CUSTOM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974575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1389500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1429375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 idx="3"/>
          </p:nvPr>
        </p:nvSpPr>
        <p:spPr>
          <a:xfrm>
            <a:off x="3484750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4"/>
          </p:nvPr>
        </p:nvSpPr>
        <p:spPr>
          <a:xfrm>
            <a:off x="3899675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5"/>
          </p:nvPr>
        </p:nvSpPr>
        <p:spPr>
          <a:xfrm>
            <a:off x="3919613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 idx="6"/>
          </p:nvPr>
        </p:nvSpPr>
        <p:spPr>
          <a:xfrm>
            <a:off x="5994975" y="1492313"/>
            <a:ext cx="17595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 b="0">
                <a:solidFill>
                  <a:schemeClr val="lt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7"/>
          </p:nvPr>
        </p:nvSpPr>
        <p:spPr>
          <a:xfrm>
            <a:off x="6409900" y="2156713"/>
            <a:ext cx="17595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8"/>
          </p:nvPr>
        </p:nvSpPr>
        <p:spPr>
          <a:xfrm>
            <a:off x="6449775" y="2652788"/>
            <a:ext cx="1719600" cy="16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l="37822" t="53889"/>
          <a:stretch/>
        </p:blipFill>
        <p:spPr>
          <a:xfrm>
            <a:off x="5" y="1"/>
            <a:ext cx="4705349" cy="237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>
            <a:spLocks noGrp="1"/>
          </p:cNvSpPr>
          <p:nvPr>
            <p:ph type="title" idx="9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">
  <p:cSld name="CUSTOM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950" y="1923575"/>
            <a:ext cx="3748372" cy="27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57375" y="1923575"/>
            <a:ext cx="3748372" cy="277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 t="583" b="583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67125" y="390788"/>
            <a:ext cx="39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086850" y="2744400"/>
            <a:ext cx="2989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5136663" y="2744400"/>
            <a:ext cx="2989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3240575" y="1993400"/>
            <a:ext cx="8988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C6C6"/>
              </a:buClr>
              <a:buSzPts val="4800"/>
              <a:buNone/>
              <a:defRPr sz="4800">
                <a:solidFill>
                  <a:srgbClr val="C6C6C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4"/>
          </p:nvPr>
        </p:nvSpPr>
        <p:spPr>
          <a:xfrm>
            <a:off x="7606974" y="2088850"/>
            <a:ext cx="8988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C6C6"/>
              </a:buClr>
              <a:buSzPts val="4800"/>
              <a:buNone/>
              <a:defRPr sz="4800">
                <a:solidFill>
                  <a:srgbClr val="C6C6C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">
  <p:cSld name="CUSTOM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 l="-7646" t="6273" r="29460" b="28850"/>
          <a:stretch/>
        </p:blipFill>
        <p:spPr>
          <a:xfrm>
            <a:off x="3569725" y="-60275"/>
            <a:ext cx="5574274" cy="52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59825" y="1713900"/>
            <a:ext cx="2826300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459825" y="3231500"/>
            <a:ext cx="3071400" cy="12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1 1 1 1 1 1">
  <p:cSld name="CUSTOM_1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4572000" y="0"/>
            <a:ext cx="4583100" cy="5143500"/>
          </a:xfrm>
          <a:prstGeom prst="rect">
            <a:avLst/>
          </a:prstGeom>
          <a:solidFill>
            <a:srgbClr val="F06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t="1941" b="1950"/>
          <a:stretch/>
        </p:blipFill>
        <p:spPr>
          <a:xfrm>
            <a:off x="7117800" y="413250"/>
            <a:ext cx="1714499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0" y="0"/>
            <a:ext cx="45831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/>
          <p:nvPr/>
        </p:nvSpPr>
        <p:spPr>
          <a:xfrm rot="-5400000">
            <a:off x="4032275" y="537925"/>
            <a:ext cx="741600" cy="372600"/>
          </a:xfrm>
          <a:prstGeom prst="triangle">
            <a:avLst>
              <a:gd name="adj" fmla="val 50000"/>
            </a:avLst>
          </a:prstGeom>
          <a:solidFill>
            <a:srgbClr val="F067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/>
          <p:nvPr/>
        </p:nvSpPr>
        <p:spPr>
          <a:xfrm rot="5400000" flipH="1">
            <a:off x="4342000" y="4285050"/>
            <a:ext cx="741600" cy="3726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250900" y="1716400"/>
            <a:ext cx="3864000" cy="24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4899100" y="1716400"/>
            <a:ext cx="3864000" cy="24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2509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/>
          </p:nvPr>
        </p:nvSpPr>
        <p:spPr>
          <a:xfrm>
            <a:off x="48991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9" r:id="rId9"/>
    <p:sldLayoutId id="2147483664" r:id="rId10"/>
    <p:sldLayoutId id="2147483666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44">
          <p15:clr>
            <a:srgbClr val="EA4335"/>
          </p15:clr>
        </p15:guide>
        <p15:guide id="4" pos="288">
          <p15:clr>
            <a:srgbClr val="EA4335"/>
          </p15:clr>
        </p15:guide>
        <p15:guide id="5" pos="5616">
          <p15:clr>
            <a:srgbClr val="EA4335"/>
          </p15:clr>
        </p15:guide>
        <p15:guide id="6" pos="5397">
          <p15:clr>
            <a:srgbClr val="EA4335"/>
          </p15:clr>
        </p15:guide>
        <p15:guide id="7" pos="1716">
          <p15:clr>
            <a:srgbClr val="EA4335"/>
          </p15:clr>
        </p15:guide>
        <p15:guide id="8" pos="4067">
          <p15:clr>
            <a:srgbClr val="EA4335"/>
          </p15:clr>
        </p15:guide>
        <p15:guide id="9" pos="2592">
          <p15:clr>
            <a:srgbClr val="EA4335"/>
          </p15:clr>
        </p15:guide>
        <p15:guide id="10" orient="horz" pos="2995">
          <p15:clr>
            <a:srgbClr val="EA4335"/>
          </p15:clr>
        </p15:guide>
        <p15:guide id="11" orient="horz" pos="288">
          <p15:clr>
            <a:srgbClr val="EA4335"/>
          </p15:clr>
        </p15:guide>
        <p15:guide id="12" orient="horz" pos="3168">
          <p15:clr>
            <a:srgbClr val="EA4335"/>
          </p15:clr>
        </p15:guide>
        <p15:guide id="13" orient="horz" pos="144">
          <p15:clr>
            <a:srgbClr val="EA4335"/>
          </p15:clr>
        </p15:guide>
        <p15:guide id="14" orient="horz" pos="772">
          <p15:clr>
            <a:srgbClr val="EA4335"/>
          </p15:clr>
        </p15:guide>
        <p15:guide id="15" orient="horz" pos="1256">
          <p15:clr>
            <a:srgbClr val="EA4335"/>
          </p15:clr>
        </p15:guide>
        <p15:guide id="16" orient="horz" pos="2160">
          <p15:clr>
            <a:srgbClr val="EA4335"/>
          </p15:clr>
        </p15:guide>
        <p15:guide id="17" orient="horz" pos="270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ackbeltandre/devops_glin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blackbeltandre/monitori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3459675" y="2383900"/>
            <a:ext cx="5356800" cy="13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dirty="0"/>
              <a:t>Start DevOps From Scratch</a:t>
            </a:r>
          </a:p>
        </p:txBody>
      </p:sp>
      <p:sp>
        <p:nvSpPr>
          <p:cNvPr id="301" name="Google Shape;301;p42"/>
          <p:cNvSpPr txBox="1">
            <a:spLocks noGrp="1"/>
          </p:cNvSpPr>
          <p:nvPr>
            <p:ph type="title" idx="2"/>
          </p:nvPr>
        </p:nvSpPr>
        <p:spPr>
          <a:xfrm>
            <a:off x="3459675" y="1152600"/>
            <a:ext cx="5356800" cy="14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ID" dirty="0"/>
              <a:t>Your </a:t>
            </a:r>
            <a:r>
              <a:rPr lang="en-ID" dirty="0" err="1"/>
              <a:t>Starterkit</a:t>
            </a:r>
            <a:r>
              <a:rPr lang="en-ID" dirty="0"/>
              <a:t> to</a:t>
            </a:r>
            <a:endParaRPr dirty="0"/>
          </a:p>
        </p:txBody>
      </p:sp>
      <p:sp>
        <p:nvSpPr>
          <p:cNvPr id="302" name="Google Shape;302;p42"/>
          <p:cNvSpPr txBox="1"/>
          <p:nvPr/>
        </p:nvSpPr>
        <p:spPr>
          <a:xfrm>
            <a:off x="5051476" y="4333175"/>
            <a:ext cx="3765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 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Andreas </a:t>
            </a:r>
            <a:r>
              <a:rPr lang="en" sz="1700" dirty="0" err="1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Sahabat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lang="en" sz="1700" dirty="0" err="1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Lumban</a:t>
            </a:r>
            <a:r>
              <a:rPr lang="en" sz="1700" dirty="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Batu</a:t>
            </a:r>
            <a:endParaRPr sz="15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600" y="228588"/>
            <a:ext cx="1564708" cy="7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59824" y="17139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Mengenal</a:t>
            </a:r>
            <a:r>
              <a:rPr lang="en-ID" dirty="0"/>
              <a:t> Vagrant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bantuan</a:t>
            </a:r>
            <a:r>
              <a:rPr lang="en-ID" sz="1200" dirty="0"/>
              <a:t> </a:t>
            </a:r>
            <a:r>
              <a:rPr lang="en-ID" sz="1200" dirty="0" err="1"/>
              <a:t>virtualisasi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mengembangkan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di </a:t>
            </a:r>
            <a:r>
              <a:rPr lang="en-ID" sz="1200" dirty="0" err="1"/>
              <a:t>lokal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mensimulasikan</a:t>
            </a:r>
            <a:r>
              <a:rPr lang="en-ID" sz="1200" dirty="0"/>
              <a:t> </a:t>
            </a:r>
            <a:r>
              <a:rPr lang="en-ID" sz="1200" dirty="0" err="1"/>
              <a:t>persis</a:t>
            </a:r>
            <a:r>
              <a:rPr lang="en-ID" sz="1200" dirty="0"/>
              <a:t> </a:t>
            </a:r>
            <a:r>
              <a:rPr lang="en-ID" sz="1200" dirty="0" err="1"/>
              <a:t>keadaan</a:t>
            </a:r>
            <a:r>
              <a:rPr lang="en-ID" sz="1200" dirty="0"/>
              <a:t> server production yang </a:t>
            </a:r>
            <a:r>
              <a:rPr lang="en-ID" sz="1200" dirty="0" err="1"/>
              <a:t>sedang</a:t>
            </a:r>
            <a:r>
              <a:rPr lang="en-ID" sz="1200" dirty="0"/>
              <a:t> </a:t>
            </a:r>
            <a:r>
              <a:rPr lang="en-ID" sz="1200" dirty="0" err="1"/>
              <a:t>berjalan</a:t>
            </a:r>
            <a:r>
              <a:rPr lang="en-ID" sz="1200" dirty="0"/>
              <a:t>. </a:t>
            </a:r>
            <a:r>
              <a:rPr lang="en-ID" sz="1200" dirty="0" err="1"/>
              <a:t>Misal</a:t>
            </a:r>
            <a:r>
              <a:rPr lang="en-ID" sz="1200" dirty="0"/>
              <a:t>, 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Ubuntu Server 14.04 </a:t>
            </a:r>
            <a:r>
              <a:rPr lang="en-ID" sz="1200" dirty="0" err="1"/>
              <a:t>isinya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senjata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Node </a:t>
            </a:r>
            <a:r>
              <a:rPr lang="en-ID" sz="1200" dirty="0" err="1"/>
              <a:t>Js</a:t>
            </a:r>
            <a:r>
              <a:rPr lang="en-ID" sz="1200" dirty="0"/>
              <a:t>, </a:t>
            </a:r>
            <a:r>
              <a:rPr lang="en-ID" sz="1200" dirty="0" err="1"/>
              <a:t>npm</a:t>
            </a:r>
            <a:r>
              <a:rPr lang="en-ID" sz="1200" dirty="0"/>
              <a:t>, </a:t>
            </a:r>
            <a:r>
              <a:rPr lang="en-ID" sz="1200" dirty="0" err="1"/>
              <a:t>nginx</a:t>
            </a:r>
            <a:r>
              <a:rPr lang="en-ID" sz="1200" dirty="0"/>
              <a:t> dan MongoDB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vps</a:t>
            </a:r>
            <a:r>
              <a:rPr lang="en-ID" sz="1200" dirty="0"/>
              <a:t> di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tempat</a:t>
            </a:r>
            <a:r>
              <a:rPr lang="en-ID" sz="1200" dirty="0"/>
              <a:t>. 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install </a:t>
            </a:r>
            <a:r>
              <a:rPr lang="en-ID" sz="1200" dirty="0" err="1"/>
              <a:t>semua</a:t>
            </a:r>
            <a:r>
              <a:rPr lang="en-ID" sz="1200" dirty="0"/>
              <a:t> </a:t>
            </a:r>
            <a:r>
              <a:rPr lang="en-ID" sz="1200" dirty="0" err="1"/>
              <a:t>senjata</a:t>
            </a:r>
            <a:r>
              <a:rPr lang="en-ID" sz="1200" dirty="0"/>
              <a:t> </a:t>
            </a:r>
            <a:r>
              <a:rPr lang="en-ID" sz="1200" dirty="0" err="1"/>
              <a:t>tersebut</a:t>
            </a:r>
            <a:r>
              <a:rPr lang="en-ID" sz="1200" dirty="0"/>
              <a:t> </a:t>
            </a:r>
            <a:r>
              <a:rPr lang="en-ID" sz="1200" dirty="0" err="1"/>
              <a:t>persis</a:t>
            </a:r>
            <a:r>
              <a:rPr lang="en-ID" sz="1200" dirty="0"/>
              <a:t> di </a:t>
            </a:r>
            <a:r>
              <a:rPr lang="en-ID" sz="1200" dirty="0" err="1"/>
              <a:t>lokal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cara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 </a:t>
            </a:r>
            <a:r>
              <a:rPr lang="en-ID" sz="1200" dirty="0" err="1"/>
              <a:t>berisi</a:t>
            </a:r>
            <a:r>
              <a:rPr lang="en-ID" sz="1200" dirty="0"/>
              <a:t> </a:t>
            </a:r>
            <a:r>
              <a:rPr lang="en-ID" sz="1200" dirty="0" err="1"/>
              <a:t>semua</a:t>
            </a:r>
            <a:r>
              <a:rPr lang="en-ID" sz="1200" dirty="0"/>
              <a:t> item </a:t>
            </a:r>
            <a:r>
              <a:rPr lang="en-ID" sz="1200" dirty="0" err="1"/>
              <a:t>tersebut</a:t>
            </a:r>
            <a:r>
              <a:rPr lang="en-ID" sz="1200" dirty="0"/>
              <a:t>,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peduli</a:t>
            </a:r>
            <a:r>
              <a:rPr lang="en-ID" sz="1200" dirty="0"/>
              <a:t> laptop/pc </a:t>
            </a:r>
            <a:r>
              <a:rPr lang="en-ID" sz="1200" dirty="0" err="1"/>
              <a:t>teman-teman</a:t>
            </a:r>
            <a:r>
              <a:rPr lang="en-ID" sz="1200" dirty="0"/>
              <a:t> </a:t>
            </a:r>
            <a:r>
              <a:rPr lang="en-ID" sz="1200" dirty="0" err="1"/>
              <a:t>memakai</a:t>
            </a:r>
            <a:r>
              <a:rPr lang="en-ID" sz="1200" dirty="0"/>
              <a:t> Mac </a:t>
            </a:r>
            <a:r>
              <a:rPr lang="en-ID" sz="1200" dirty="0" err="1"/>
              <a:t>atau</a:t>
            </a:r>
            <a:r>
              <a:rPr lang="en-ID" sz="1200" dirty="0"/>
              <a:t> Windows.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9092B-06FB-7742-934A-4087B3CD8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dirty="0" err="1"/>
              <a:t>Dengan</a:t>
            </a:r>
            <a:r>
              <a:rPr lang="en-US" sz="1200" dirty="0"/>
              <a:t> Vagrant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menginstall</a:t>
            </a:r>
            <a:r>
              <a:rPr lang="en-US" sz="1200" dirty="0"/>
              <a:t> </a:t>
            </a:r>
            <a:r>
              <a:rPr lang="en-US" sz="1200" dirty="0" err="1"/>
              <a:t>lingkungan</a:t>
            </a:r>
            <a:r>
              <a:rPr lang="en-US" sz="1200" dirty="0"/>
              <a:t> development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mudah</a:t>
            </a:r>
            <a:r>
              <a:rPr lang="en-US" sz="1200" dirty="0"/>
              <a:t> dan </a:t>
            </a:r>
            <a:r>
              <a:rPr lang="en-US" sz="1200" dirty="0" err="1"/>
              <a:t>praktis</a:t>
            </a:r>
            <a:r>
              <a:rPr lang="en-US" sz="12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body" idx="2"/>
          </p:nvPr>
        </p:nvSpPr>
        <p:spPr>
          <a:xfrm>
            <a:off x="4899100" y="1511332"/>
            <a:ext cx="3864000" cy="331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800" dirty="0" err="1"/>
              <a:t>Vagrant.configure</a:t>
            </a:r>
            <a:r>
              <a:rPr lang="en-US" sz="800" dirty="0"/>
              <a:t>("2") do |config|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config.vm.provision</a:t>
            </a:r>
            <a:r>
              <a:rPr lang="en-US" sz="800" dirty="0"/>
              <a:t> "shell", inline: "apt-get update &amp;&amp; apt-get install -y  </a:t>
            </a:r>
            <a:r>
              <a:rPr lang="en-US" sz="800" dirty="0" err="1"/>
              <a:t>docker.io</a:t>
            </a:r>
            <a:r>
              <a:rPr lang="en-US" sz="800" dirty="0"/>
              <a:t>"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config.ssh.forward_agent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</a:t>
            </a:r>
            <a:r>
              <a:rPr lang="en-US" sz="800" dirty="0" err="1"/>
              <a:t>config.ssh.insert_key</a:t>
            </a:r>
            <a:r>
              <a:rPr lang="en-US" sz="800" dirty="0"/>
              <a:t> = false </a:t>
            </a:r>
          </a:p>
          <a:p>
            <a:pPr marL="0" indent="0">
              <a:buNone/>
            </a:pPr>
            <a:r>
              <a:rPr lang="en-US" sz="800" dirty="0"/>
              <a:t>  </a:t>
            </a:r>
            <a:r>
              <a:rPr lang="en-US" sz="800" dirty="0" err="1"/>
              <a:t>config.vm.define</a:t>
            </a:r>
            <a:r>
              <a:rPr lang="en-US" sz="800" dirty="0"/>
              <a:t> "master" do |master|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master.vm.box</a:t>
            </a:r>
            <a:r>
              <a:rPr lang="en-US" sz="800" dirty="0"/>
              <a:t> = "ubuntu/xenial64"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master.vm.network</a:t>
            </a:r>
            <a:r>
              <a:rPr lang="en-US" sz="800" dirty="0"/>
              <a:t> "private_network",</a:t>
            </a:r>
            <a:r>
              <a:rPr lang="en-US" sz="800" dirty="0" err="1"/>
              <a:t>ip</a:t>
            </a:r>
            <a:r>
              <a:rPr lang="en-US" sz="800" dirty="0"/>
              <a:t>: "192.168.100.3"</a:t>
            </a:r>
          </a:p>
          <a:p>
            <a:pPr marL="0" indent="0">
              <a:buNone/>
            </a:pPr>
            <a:r>
              <a:rPr lang="en-US" sz="800" dirty="0"/>
              <a:t>      </a:t>
            </a:r>
            <a:r>
              <a:rPr lang="en-US" sz="800" dirty="0" err="1"/>
              <a:t>master.vm.provider</a:t>
            </a:r>
            <a:r>
              <a:rPr lang="en-US" sz="800" dirty="0"/>
              <a:t> "</a:t>
            </a:r>
            <a:r>
              <a:rPr lang="en-US" sz="800" dirty="0" err="1"/>
              <a:t>virtualbox</a:t>
            </a:r>
            <a:r>
              <a:rPr lang="en-US" sz="800" dirty="0"/>
              <a:t>" do |v|</a:t>
            </a:r>
          </a:p>
          <a:p>
            <a:pPr marL="0" indent="0">
              <a:buNone/>
            </a:pPr>
            <a:r>
              <a:rPr lang="en-US" sz="800" dirty="0"/>
              <a:t>        #</a:t>
            </a:r>
            <a:r>
              <a:rPr lang="en-US" sz="800" dirty="0" err="1"/>
              <a:t>v.gui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v.memory</a:t>
            </a:r>
            <a:r>
              <a:rPr lang="en-US" sz="800" dirty="0"/>
              <a:t> = 2024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v.cpus</a:t>
            </a:r>
            <a:r>
              <a:rPr lang="en-US" sz="800" dirty="0"/>
              <a:t> = 4</a:t>
            </a:r>
          </a:p>
          <a:p>
            <a:pPr marL="0" indent="0">
              <a:buNone/>
            </a:pPr>
            <a:r>
              <a:rPr lang="en-US" sz="800" dirty="0"/>
              <a:t>    end</a:t>
            </a:r>
          </a:p>
          <a:p>
            <a:pPr marL="0" indent="0">
              <a:buNone/>
            </a:pPr>
            <a:r>
              <a:rPr lang="en-US" sz="800" dirty="0"/>
              <a:t>  end</a:t>
            </a:r>
          </a:p>
          <a:p>
            <a:pPr marL="0" indent="0">
              <a:buNone/>
            </a:pPr>
            <a:r>
              <a:rPr lang="en-US" sz="800" dirty="0"/>
              <a:t> </a:t>
            </a:r>
            <a:r>
              <a:rPr lang="en-US" sz="800" dirty="0" err="1"/>
              <a:t>config.vm.define</a:t>
            </a:r>
            <a:r>
              <a:rPr lang="en-US" sz="800" dirty="0"/>
              <a:t> "worker" do |worker|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worker.vm.box</a:t>
            </a:r>
            <a:r>
              <a:rPr lang="en-US" sz="800" dirty="0"/>
              <a:t> = "ubuntu/xenial64"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worker.vm.network</a:t>
            </a:r>
            <a:r>
              <a:rPr lang="en-US" sz="800" dirty="0"/>
              <a:t> "private_network",</a:t>
            </a:r>
            <a:r>
              <a:rPr lang="en-US" sz="800" dirty="0" err="1"/>
              <a:t>ip</a:t>
            </a:r>
            <a:r>
              <a:rPr lang="en-US" sz="800" dirty="0"/>
              <a:t>: "192.168.100.4"</a:t>
            </a:r>
          </a:p>
          <a:p>
            <a:pPr marL="0" indent="0">
              <a:buNone/>
            </a:pPr>
            <a:r>
              <a:rPr lang="en-US" sz="800" dirty="0"/>
              <a:t>    </a:t>
            </a:r>
            <a:r>
              <a:rPr lang="en-US" sz="800" dirty="0" err="1"/>
              <a:t>worker.vm.provider</a:t>
            </a:r>
            <a:r>
              <a:rPr lang="en-US" sz="800" dirty="0"/>
              <a:t> "</a:t>
            </a:r>
            <a:r>
              <a:rPr lang="en-US" sz="800" dirty="0" err="1"/>
              <a:t>virtualbox</a:t>
            </a:r>
            <a:r>
              <a:rPr lang="en-US" sz="800" dirty="0"/>
              <a:t>" do |v|</a:t>
            </a:r>
          </a:p>
          <a:p>
            <a:pPr marL="0" indent="0">
              <a:buNone/>
            </a:pPr>
            <a:r>
              <a:rPr lang="en-US" sz="800" dirty="0"/>
              <a:t>        #</a:t>
            </a:r>
            <a:r>
              <a:rPr lang="en-US" sz="800" dirty="0" err="1"/>
              <a:t>v.gui</a:t>
            </a:r>
            <a:r>
              <a:rPr lang="en-US" sz="800" dirty="0"/>
              <a:t> = true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v.memory</a:t>
            </a:r>
            <a:r>
              <a:rPr lang="en-US" sz="800" dirty="0"/>
              <a:t> = 2024</a:t>
            </a:r>
          </a:p>
          <a:p>
            <a:pPr marL="0" indent="0">
              <a:buNone/>
            </a:pPr>
            <a:r>
              <a:rPr lang="en-US" sz="800" dirty="0"/>
              <a:t>        </a:t>
            </a:r>
            <a:r>
              <a:rPr lang="en-US" sz="800" dirty="0" err="1"/>
              <a:t>v.cpus</a:t>
            </a:r>
            <a:r>
              <a:rPr lang="en-US" sz="800" dirty="0"/>
              <a:t> = 2</a:t>
            </a:r>
          </a:p>
          <a:p>
            <a:pPr marL="0" indent="0">
              <a:buNone/>
            </a:pPr>
            <a:r>
              <a:rPr lang="en-US" sz="800" dirty="0"/>
              <a:t>     end  </a:t>
            </a:r>
          </a:p>
          <a:p>
            <a:pPr marL="0" indent="0">
              <a:buNone/>
            </a:pPr>
            <a:r>
              <a:rPr lang="en-US" sz="800" dirty="0"/>
              <a:t>  end</a:t>
            </a:r>
          </a:p>
          <a:p>
            <a:pPr marL="0" indent="0">
              <a:buNone/>
            </a:pPr>
            <a:r>
              <a:rPr lang="en-US" sz="800" dirty="0"/>
              <a:t>end</a:t>
            </a:r>
          </a:p>
        </p:txBody>
      </p:sp>
      <p:sp>
        <p:nvSpPr>
          <p:cNvPr id="384" name="Google Shape;384;p52"/>
          <p:cNvSpPr txBox="1">
            <a:spLocks noGrp="1"/>
          </p:cNvSpPr>
          <p:nvPr>
            <p:ph type="title"/>
          </p:nvPr>
        </p:nvSpPr>
        <p:spPr>
          <a:xfrm>
            <a:off x="2509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Setup master and worker </a:t>
            </a:r>
            <a:r>
              <a:rPr lang="en-US" dirty="0" err="1"/>
              <a:t>vm</a:t>
            </a:r>
            <a:endParaRPr dirty="0"/>
          </a:p>
        </p:txBody>
      </p:sp>
      <p:sp>
        <p:nvSpPr>
          <p:cNvPr id="385" name="Google Shape;385;p52"/>
          <p:cNvSpPr txBox="1">
            <a:spLocks noGrp="1"/>
          </p:cNvSpPr>
          <p:nvPr>
            <p:ph type="title" idx="3"/>
          </p:nvPr>
        </p:nvSpPr>
        <p:spPr>
          <a:xfrm>
            <a:off x="4899100" y="956150"/>
            <a:ext cx="30291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Vagrant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44787-EBB1-8740-AA36-C93405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8089" b="65401"/>
          <a:stretch/>
        </p:blipFill>
        <p:spPr>
          <a:xfrm>
            <a:off x="380900" y="2216727"/>
            <a:ext cx="4078736" cy="2245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59824" y="17139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Vagrant </a:t>
            </a:r>
            <a:r>
              <a:rPr lang="en-US" dirty="0" err="1"/>
              <a:t>sintax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vagrant </a:t>
            </a:r>
            <a:r>
              <a:rPr lang="en-ID" sz="1200" dirty="0" err="1"/>
              <a:t>init</a:t>
            </a:r>
            <a:endParaRPr lang="en-ID" sz="1200" dirty="0"/>
          </a:p>
          <a:p>
            <a:r>
              <a:rPr lang="en-ID" sz="1200" dirty="0"/>
              <a:t>vagrant up --provider </a:t>
            </a:r>
            <a:r>
              <a:rPr lang="en-ID" sz="1200" dirty="0" err="1"/>
              <a:t>virtualbox</a:t>
            </a:r>
            <a:endParaRPr lang="en-ID" sz="1200" dirty="0"/>
          </a:p>
          <a:p>
            <a:r>
              <a:rPr lang="en-ID" sz="1200" dirty="0"/>
              <a:t>vagrant list</a:t>
            </a:r>
          </a:p>
          <a:p>
            <a:r>
              <a:rPr lang="en-ID" sz="1200" dirty="0"/>
              <a:t>vagrant </a:t>
            </a:r>
            <a:r>
              <a:rPr lang="en-ID" sz="1200" dirty="0" err="1"/>
              <a:t>ssh</a:t>
            </a:r>
            <a:r>
              <a:rPr lang="en-ID" sz="1200" dirty="0"/>
              <a:t> </a:t>
            </a:r>
            <a:r>
              <a:rPr lang="en-ID" sz="1200" dirty="0" err="1"/>
              <a:t>namanya</a:t>
            </a:r>
            <a:endParaRPr lang="en-ID" sz="1200" dirty="0"/>
          </a:p>
          <a:p>
            <a:r>
              <a:rPr lang="en-ID" sz="1200" dirty="0"/>
              <a:t>vagrant reload</a:t>
            </a:r>
          </a:p>
          <a:p>
            <a:r>
              <a:rPr lang="en-ID" sz="1200" dirty="0"/>
              <a:t>vagrant destroy</a:t>
            </a:r>
          </a:p>
        </p:txBody>
      </p:sp>
    </p:spTree>
    <p:extLst>
      <p:ext uri="{BB962C8B-B14F-4D97-AF65-F5344CB8AC3E}">
        <p14:creationId xmlns:p14="http://schemas.microsoft.com/office/powerpoint/2010/main" val="13759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403010" y="830464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Mac setting 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572000" y="1368575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Go to settings =&gt; security &amp; privacy =&gt; general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0C2CD-67C5-3343-AA31-0EB7D8D1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42764"/>
            <a:ext cx="3434302" cy="234485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175EF61-4AF6-F947-B60D-02E5882DE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20" y="2409084"/>
            <a:ext cx="3586959" cy="23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3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Windows setting 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2"/>
            <a:ext cx="4260300" cy="28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i="1" dirty="0"/>
              <a:t>Disable-</a:t>
            </a:r>
            <a:r>
              <a:rPr lang="en-US" b="1" i="1" dirty="0" err="1"/>
              <a:t>WindowsOptionalFeature</a:t>
            </a:r>
            <a:r>
              <a:rPr lang="en-US" b="1" i="1" dirty="0"/>
              <a:t> -Online -</a:t>
            </a:r>
            <a:r>
              <a:rPr lang="en-US" b="1" i="1" dirty="0" err="1"/>
              <a:t>FeatureName</a:t>
            </a:r>
            <a:r>
              <a:rPr lang="en-US" b="1" i="1" dirty="0"/>
              <a:t> Microsoft-Hyper-V-All</a:t>
            </a:r>
            <a:endParaRPr lang="en-US" dirty="0"/>
          </a:p>
          <a:p>
            <a:r>
              <a:rPr lang="en-US" b="1" i="1" dirty="0" err="1"/>
              <a:t>cmd</a:t>
            </a:r>
            <a:r>
              <a:rPr lang="en-US" b="1" i="1" dirty="0"/>
              <a:t> enable </a:t>
            </a:r>
            <a:r>
              <a:rPr lang="en-US" b="1" i="1" dirty="0" err="1"/>
              <a:t>vm</a:t>
            </a:r>
            <a:r>
              <a:rPr lang="en-US" b="1" i="1" dirty="0"/>
              <a:t> on windows : set VAGRANT_WSL_ENABLE_WINDOWS_ACCESS="1";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7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07139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Vagrant on Mac</a:t>
            </a:r>
            <a:endParaRPr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240044-69EC-6240-8E42-C16FDE67D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94" y="1581882"/>
            <a:ext cx="4924829" cy="3078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98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521049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Vagrant on Windows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BEE2C4-A182-2940-9A58-96E48D43E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56203" b="52459"/>
          <a:stretch>
            <a:fillRect/>
          </a:stretch>
        </p:blipFill>
        <p:spPr bwMode="auto">
          <a:xfrm>
            <a:off x="4572000" y="1940563"/>
            <a:ext cx="4065994" cy="28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9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1200" dirty="0"/>
              <a:t>Oracle VM VirtualBox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 </a:t>
            </a:r>
            <a:r>
              <a:rPr lang="en-US" sz="1200" dirty="0" err="1"/>
              <a:t>virtualisasi</a:t>
            </a:r>
            <a:r>
              <a:rPr lang="en-US" sz="1200" dirty="0"/>
              <a:t>,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mengeksekusi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"</a:t>
            </a:r>
            <a:r>
              <a:rPr lang="en-US" sz="1200" dirty="0" err="1"/>
              <a:t>tambahan</a:t>
            </a:r>
            <a:r>
              <a:rPr lang="en-US" sz="1200" dirty="0"/>
              <a:t>" di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"</a:t>
            </a:r>
            <a:r>
              <a:rPr lang="en-US" sz="1200" dirty="0" err="1"/>
              <a:t>utama</a:t>
            </a:r>
            <a:r>
              <a:rPr lang="en-US" sz="1200" dirty="0"/>
              <a:t>".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,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seseorang</a:t>
            </a:r>
            <a:r>
              <a:rPr lang="en-US" sz="1200" dirty="0"/>
              <a:t> </a:t>
            </a:r>
            <a:r>
              <a:rPr lang="en-US" sz="1200" dirty="0" err="1"/>
              <a:t>mempunyai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MS Windows yang </a:t>
            </a:r>
            <a:r>
              <a:rPr lang="en-US" sz="1200" dirty="0" err="1"/>
              <a:t>terpasang</a:t>
            </a:r>
            <a:r>
              <a:rPr lang="en-US" sz="1200" dirty="0"/>
              <a:t> di </a:t>
            </a:r>
            <a:r>
              <a:rPr lang="en-US" sz="1200" dirty="0" err="1"/>
              <a:t>komputernya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seseorang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pula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lain yang </a:t>
            </a:r>
            <a:r>
              <a:rPr lang="en-US" sz="1200" dirty="0" err="1"/>
              <a:t>diinginkan</a:t>
            </a:r>
            <a:r>
              <a:rPr lang="en-US" sz="1200" dirty="0"/>
              <a:t> di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MS Window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0C35ABFA-569B-854B-B4E4-550E36B10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VirtualBox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096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VirtualBox </a:t>
            </a:r>
            <a:r>
              <a:rPr lang="en-ID" sz="4400" dirty="0" err="1"/>
              <a:t>sebagai</a:t>
            </a:r>
            <a:r>
              <a:rPr lang="en-ID" sz="4400" dirty="0"/>
              <a:t> provider</a:t>
            </a:r>
            <a:endParaRPr dirty="0"/>
          </a:p>
        </p:txBody>
      </p:sp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51927" y="175650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VirtualBox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open source yang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Virtualisasi</a:t>
            </a:r>
            <a:endParaRPr lang="en-ID" sz="1200" dirty="0"/>
          </a:p>
          <a:p>
            <a:r>
              <a:rPr lang="en-ID" sz="1200" dirty="0" err="1"/>
              <a:t>Virtualisasi</a:t>
            </a:r>
            <a:r>
              <a:rPr lang="en-ID" sz="1200" dirty="0"/>
              <a:t> yang </a:t>
            </a:r>
            <a:r>
              <a:rPr lang="en-ID" sz="1200" dirty="0" err="1"/>
              <a:t>dimaksud</a:t>
            </a:r>
            <a:r>
              <a:rPr lang="en-ID" sz="1200" dirty="0"/>
              <a:t>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 yang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berjalan</a:t>
            </a:r>
            <a:r>
              <a:rPr lang="en-ID" sz="1200" dirty="0"/>
              <a:t> </a:t>
            </a:r>
            <a:r>
              <a:rPr lang="en-ID" sz="1200" dirty="0" err="1"/>
              <a:t>secara</a:t>
            </a:r>
            <a:r>
              <a:rPr lang="en-ID" sz="1200" dirty="0"/>
              <a:t> </a:t>
            </a:r>
            <a:r>
              <a:rPr lang="en-ID" sz="1200" dirty="0" err="1"/>
              <a:t>independen</a:t>
            </a:r>
            <a:r>
              <a:rPr lang="en-ID" sz="1200" dirty="0"/>
              <a:t> di </a:t>
            </a:r>
            <a:r>
              <a:rPr lang="en-ID" sz="1200" dirty="0" err="1"/>
              <a:t>atas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operasi</a:t>
            </a:r>
            <a:r>
              <a:rPr lang="en-ID" sz="1200" dirty="0"/>
              <a:t> </a:t>
            </a:r>
            <a:r>
              <a:rPr lang="en-ID" sz="1200" dirty="0" err="1"/>
              <a:t>utama</a:t>
            </a:r>
            <a:r>
              <a:rPr lang="en-ID" sz="1200" dirty="0"/>
              <a:t>. </a:t>
            </a:r>
            <a:r>
              <a:rPr lang="en-ID" sz="1200" dirty="0" err="1"/>
              <a:t>Segala</a:t>
            </a:r>
            <a:r>
              <a:rPr lang="en-ID" sz="1200" dirty="0"/>
              <a:t> </a:t>
            </a:r>
            <a:r>
              <a:rPr lang="en-ID" sz="1200" dirty="0" err="1"/>
              <a:t>bentuk</a:t>
            </a:r>
            <a:r>
              <a:rPr lang="en-ID" sz="1200" dirty="0"/>
              <a:t> hardware yang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mesin</a:t>
            </a:r>
            <a:r>
              <a:rPr lang="en-ID" sz="1200" dirty="0"/>
              <a:t> virtual </a:t>
            </a:r>
            <a:r>
              <a:rPr lang="en-ID" sz="1200" dirty="0" err="1"/>
              <a:t>semuanya</a:t>
            </a:r>
            <a:r>
              <a:rPr lang="en-ID" sz="1200" dirty="0"/>
              <a:t> </a:t>
            </a:r>
            <a:r>
              <a:rPr lang="en-ID" sz="1200" dirty="0" err="1"/>
              <a:t>disimulasikan</a:t>
            </a:r>
            <a:r>
              <a:rPr lang="en-ID" sz="1200" dirty="0"/>
              <a:t> oleh host pc. </a:t>
            </a:r>
            <a:r>
              <a:rPr lang="en-ID" sz="1200" dirty="0" err="1"/>
              <a:t>Sehingga</a:t>
            </a:r>
            <a:r>
              <a:rPr lang="en-ID" sz="1200" dirty="0"/>
              <a:t> </a:t>
            </a:r>
            <a:r>
              <a:rPr lang="en-ID" sz="1200" dirty="0" err="1"/>
              <a:t>semua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keras</a:t>
            </a:r>
            <a:r>
              <a:rPr lang="en-ID" sz="1200" dirty="0"/>
              <a:t> </a:t>
            </a:r>
            <a:r>
              <a:rPr lang="en-ID" sz="1200" dirty="0" err="1"/>
              <a:t>tidak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melebihi</a:t>
            </a:r>
            <a:r>
              <a:rPr lang="en-ID" sz="1200" dirty="0"/>
              <a:t> </a:t>
            </a:r>
            <a:r>
              <a:rPr lang="en-ID" sz="1200" dirty="0" err="1"/>
              <a:t>sumber</a:t>
            </a:r>
            <a:r>
              <a:rPr lang="en-ID" sz="1200" dirty="0"/>
              <a:t> </a:t>
            </a:r>
            <a:r>
              <a:rPr lang="en-ID" sz="1200" dirty="0" err="1"/>
              <a:t>daya</a:t>
            </a:r>
            <a:r>
              <a:rPr lang="en-ID" sz="1200" dirty="0"/>
              <a:t> </a:t>
            </a:r>
            <a:r>
              <a:rPr lang="en-ID" sz="1200" dirty="0" err="1"/>
              <a:t>aslinya</a:t>
            </a:r>
            <a:r>
              <a:rPr lang="en-ID" sz="1200" dirty="0"/>
              <a:t>.</a:t>
            </a:r>
          </a:p>
          <a:p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menggunakan</a:t>
            </a:r>
            <a:r>
              <a:rPr lang="en-ID" sz="1200" dirty="0"/>
              <a:t> VirtualBox,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seolah-olah</a:t>
            </a:r>
            <a:r>
              <a:rPr lang="en-ID" sz="1200" dirty="0"/>
              <a:t>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macam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berbagai</a:t>
            </a:r>
            <a:r>
              <a:rPr lang="en-ID" sz="1200" dirty="0"/>
              <a:t> </a:t>
            </a:r>
            <a:r>
              <a:rPr lang="en-ID" sz="1200" dirty="0" err="1"/>
              <a:t>macam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</a:t>
            </a:r>
            <a:r>
              <a:rPr lang="en-ID" sz="1200" dirty="0" err="1"/>
              <a:t>operasi</a:t>
            </a:r>
            <a:r>
              <a:rPr lang="en-ID" sz="1200" dirty="0"/>
              <a:t> </a:t>
            </a:r>
            <a:r>
              <a:rPr lang="en-ID" sz="1200" dirty="0" err="1"/>
              <a:t>tanpa</a:t>
            </a:r>
            <a:r>
              <a:rPr lang="en-ID" sz="1200" dirty="0"/>
              <a:t> </a:t>
            </a:r>
            <a:r>
              <a:rPr lang="en-ID" sz="1200" dirty="0" err="1"/>
              <a:t>harus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perangkat</a:t>
            </a:r>
            <a:r>
              <a:rPr lang="en-ID" sz="1200" dirty="0"/>
              <a:t> </a:t>
            </a:r>
            <a:r>
              <a:rPr lang="en-ID" sz="1200" dirty="0" err="1"/>
              <a:t>aslinya</a:t>
            </a:r>
            <a:r>
              <a:rPr lang="en-ID" sz="1200" dirty="0"/>
              <a:t>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3586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sz="1200" dirty="0"/>
          </a:p>
          <a:p>
            <a:r>
              <a:rPr lang="en-US" sz="1200" dirty="0"/>
              <a:t>Project,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Github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mengatur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repositori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status</a:t>
            </a:r>
          </a:p>
          <a:p>
            <a:r>
              <a:rPr lang="en-US" sz="1200" dirty="0"/>
              <a:t>private dan public. Jika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status private </a:t>
            </a:r>
            <a:r>
              <a:rPr lang="en-US" sz="1200" dirty="0" err="1"/>
              <a:t>maka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endParaRPr lang="en-US" sz="1200" dirty="0"/>
          </a:p>
          <a:p>
            <a:r>
              <a:rPr lang="en-US" sz="1200" dirty="0" err="1"/>
              <a:t>diubah</a:t>
            </a:r>
            <a:r>
              <a:rPr lang="en-US" sz="1200" dirty="0"/>
              <a:t> dan </a:t>
            </a:r>
            <a:r>
              <a:rPr lang="en-US" sz="1200" dirty="0" err="1"/>
              <a:t>dilihat</a:t>
            </a:r>
            <a:r>
              <a:rPr lang="en-US" sz="1200" dirty="0"/>
              <a:t> oleh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pribadi</a:t>
            </a:r>
            <a:r>
              <a:rPr lang="en-US" sz="1200" dirty="0"/>
              <a:t>.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status public</a:t>
            </a:r>
          </a:p>
          <a:p>
            <a:r>
              <a:rPr lang="en-US" sz="1200" dirty="0" err="1"/>
              <a:t>maka</a:t>
            </a:r>
            <a:r>
              <a:rPr lang="en-US" sz="1200" dirty="0"/>
              <a:t> project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diubah</a:t>
            </a:r>
            <a:r>
              <a:rPr lang="en-US" sz="1200" dirty="0"/>
              <a:t>, </a:t>
            </a:r>
            <a:r>
              <a:rPr lang="en-US" sz="1200" dirty="0" err="1"/>
              <a:t>dilihat</a:t>
            </a:r>
            <a:r>
              <a:rPr lang="en-US" sz="1200" dirty="0"/>
              <a:t>, dan </a:t>
            </a:r>
            <a:r>
              <a:rPr lang="en-US" sz="1200" dirty="0" err="1"/>
              <a:t>diunduh</a:t>
            </a:r>
            <a:r>
              <a:rPr lang="en-US" sz="1200" dirty="0"/>
              <a:t> oleh </a:t>
            </a:r>
            <a:r>
              <a:rPr lang="en-US" sz="1200" dirty="0" err="1"/>
              <a:t>siapa</a:t>
            </a:r>
            <a:r>
              <a:rPr lang="en-US" sz="1200" dirty="0"/>
              <a:t> </a:t>
            </a:r>
            <a:r>
              <a:rPr lang="en-US" sz="1200" dirty="0" err="1"/>
              <a:t>saja</a:t>
            </a:r>
            <a:r>
              <a:rPr lang="en-US" sz="1200" dirty="0"/>
              <a:t> oleh </a:t>
            </a:r>
            <a:r>
              <a:rPr lang="en-US" sz="1200" dirty="0" err="1"/>
              <a:t>pengguna</a:t>
            </a:r>
            <a:endParaRPr lang="en-US" sz="1200" dirty="0"/>
          </a:p>
          <a:p>
            <a:r>
              <a:rPr lang="en-US" sz="1200" dirty="0" err="1"/>
              <a:t>Github</a:t>
            </a:r>
            <a:r>
              <a:rPr lang="en-US" sz="1200" dirty="0"/>
              <a:t>.</a:t>
            </a:r>
          </a:p>
          <a:p>
            <a:r>
              <a:rPr lang="en-US" sz="1200" dirty="0"/>
              <a:t>Unlimited </a:t>
            </a:r>
            <a:r>
              <a:rPr lang="en-US" sz="1200" dirty="0" err="1"/>
              <a:t>Publik</a:t>
            </a:r>
            <a:r>
              <a:rPr lang="en-US" sz="1200" dirty="0"/>
              <a:t> dan Repo Private,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repo </a:t>
            </a:r>
            <a:r>
              <a:rPr lang="en-US" sz="1200" dirty="0" err="1"/>
              <a:t>baru</a:t>
            </a:r>
            <a:r>
              <a:rPr lang="en-US" sz="1200" dirty="0"/>
              <a:t> </a:t>
            </a:r>
            <a:r>
              <a:rPr lang="en-US" sz="1200" dirty="0" err="1"/>
              <a:t>bahkan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project</a:t>
            </a:r>
          </a:p>
          <a:p>
            <a:r>
              <a:rPr lang="en-US" sz="1200" dirty="0" err="1"/>
              <a:t>ber</a:t>
            </a:r>
            <a:r>
              <a:rPr lang="en-US" sz="1200" dirty="0"/>
              <a:t> </a:t>
            </a:r>
            <a:r>
              <a:rPr lang="en-US" sz="1200" dirty="0" err="1"/>
              <a:t>skala</a:t>
            </a:r>
            <a:r>
              <a:rPr lang="en-US" sz="1200" dirty="0"/>
              <a:t> </a:t>
            </a:r>
            <a:r>
              <a:rPr lang="en-US" sz="1200" dirty="0" err="1"/>
              <a:t>kecil</a:t>
            </a:r>
            <a:r>
              <a:rPr lang="en-US" sz="1200" dirty="0"/>
              <a:t> Project Importing,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meng-import project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Github</a:t>
            </a:r>
            <a:endParaRPr lang="en-US" sz="1200" dirty="0"/>
          </a:p>
          <a:p>
            <a:r>
              <a:rPr lang="en-US" sz="1200" dirty="0" err="1"/>
              <a:t>saja</a:t>
            </a:r>
            <a:r>
              <a:rPr lang="en-US" sz="1200" dirty="0"/>
              <a:t>, </a:t>
            </a:r>
            <a:r>
              <a:rPr lang="en-US" sz="1200" dirty="0" err="1"/>
              <a:t>namun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dpat</a:t>
            </a:r>
            <a:r>
              <a:rPr lang="en-US" sz="1200" dirty="0"/>
              <a:t> meng-import project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BitBucket</a:t>
            </a:r>
            <a:r>
              <a:rPr lang="en-US" sz="1200" dirty="0"/>
              <a:t>, Google Code, </a:t>
            </a:r>
            <a:r>
              <a:rPr lang="en-US" sz="1200" dirty="0" err="1"/>
              <a:t>Fogbugz</a:t>
            </a:r>
            <a:r>
              <a:rPr lang="en-US" sz="1200" dirty="0"/>
              <a:t>, </a:t>
            </a:r>
            <a:r>
              <a:rPr lang="en-US" sz="1200" dirty="0" err="1"/>
              <a:t>atau</a:t>
            </a:r>
            <a:endParaRPr lang="en-US" sz="1200" dirty="0"/>
          </a:p>
          <a:p>
            <a:r>
              <a:rPr lang="en-US" sz="1200" dirty="0"/>
              <a:t>git repo </a:t>
            </a:r>
            <a:r>
              <a:rPr lang="en-US" sz="1200" dirty="0" err="1"/>
              <a:t>dengan</a:t>
            </a:r>
            <a:r>
              <a:rPr lang="en-US" sz="1200" dirty="0"/>
              <a:t> URL.</a:t>
            </a:r>
          </a:p>
          <a:p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169" y="1923164"/>
            <a:ext cx="3373267" cy="1060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 err="1"/>
              <a:t>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6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>
            <a:spLocks noGrp="1"/>
          </p:cNvSpPr>
          <p:nvPr>
            <p:ph type="title" idx="4294967295"/>
          </p:nvPr>
        </p:nvSpPr>
        <p:spPr>
          <a:xfrm>
            <a:off x="4572000" y="1225300"/>
            <a:ext cx="44703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000000"/>
                </a:solidFill>
              </a:rPr>
              <a:t>Hey I’m,</a:t>
            </a:r>
            <a:endParaRPr sz="2400" b="0">
              <a:solidFill>
                <a:srgbClr val="000000"/>
              </a:solidFill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title" idx="4294967295"/>
          </p:nvPr>
        </p:nvSpPr>
        <p:spPr>
          <a:xfrm>
            <a:off x="4572000" y="1616600"/>
            <a:ext cx="54828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000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Andre</a:t>
            </a:r>
            <a:endParaRPr b="0" dirty="0">
              <a:solidFill>
                <a:srgbClr val="000000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title" idx="4294967295"/>
          </p:nvPr>
        </p:nvSpPr>
        <p:spPr>
          <a:xfrm>
            <a:off x="4572000" y="2150137"/>
            <a:ext cx="44703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rgbClr val="000000"/>
                </a:solidFill>
              </a:rPr>
              <a:t>I am a,</a:t>
            </a:r>
            <a:endParaRPr sz="2400" b="0">
              <a:solidFill>
                <a:srgbClr val="000000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subTitle" idx="4294967295"/>
          </p:nvPr>
        </p:nvSpPr>
        <p:spPr>
          <a:xfrm>
            <a:off x="4572000" y="2717100"/>
            <a:ext cx="4675800" cy="2325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CURRENTLY | </a:t>
            </a:r>
            <a:r>
              <a:rPr lang="en" sz="1200" b="1" dirty="0" err="1"/>
              <a:t>Fullstack</a:t>
            </a:r>
            <a:r>
              <a:rPr lang="en" sz="1200" b="1" dirty="0"/>
              <a:t> Web Developer at Decathlon Sports Indonesia</a:t>
            </a:r>
            <a:endParaRPr sz="12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2021 | </a:t>
            </a:r>
            <a:r>
              <a:rPr lang="en" sz="1200" b="1" dirty="0"/>
              <a:t>Senior Engineer Lead at Nusantara </a:t>
            </a:r>
            <a:r>
              <a:rPr lang="en" sz="1200" b="1" dirty="0" err="1"/>
              <a:t>Sukses</a:t>
            </a:r>
            <a:r>
              <a:rPr lang="en" sz="1200" b="1" dirty="0"/>
              <a:t> </a:t>
            </a:r>
            <a:r>
              <a:rPr lang="en" sz="1200" b="1" dirty="0" err="1"/>
              <a:t>Teknologi</a:t>
            </a:r>
            <a:endParaRPr sz="1200" b="1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200" dirty="0"/>
              <a:t>2020 | </a:t>
            </a:r>
            <a:r>
              <a:rPr lang="en" sz="1200" b="1" dirty="0"/>
              <a:t>Tech Lead at Asian Technology Solution</a:t>
            </a:r>
          </a:p>
          <a:p>
            <a:pPr lvl="0" indent="-330200">
              <a:buSzPts val="1600"/>
            </a:pPr>
            <a:r>
              <a:rPr lang="en" sz="1200" dirty="0"/>
              <a:t>2019 | </a:t>
            </a:r>
            <a:r>
              <a:rPr lang="en" sz="1200" b="1" dirty="0"/>
              <a:t>Tech Lead at Software Usaha Global Indonesia</a:t>
            </a:r>
          </a:p>
          <a:p>
            <a:pPr lvl="0" indent="-330200">
              <a:buSzPts val="1600"/>
            </a:pPr>
            <a:r>
              <a:rPr lang="en" sz="1200" dirty="0"/>
              <a:t>2019 | </a:t>
            </a:r>
            <a:r>
              <a:rPr lang="en" sz="1200" b="1" dirty="0"/>
              <a:t>Flutter Developer at Home Credit  Indonesia</a:t>
            </a:r>
          </a:p>
          <a:p>
            <a:pPr lvl="0" indent="-330200">
              <a:buSzPts val="1600"/>
            </a:pPr>
            <a:r>
              <a:rPr lang="en" sz="1200" dirty="0"/>
              <a:t>2014 | </a:t>
            </a:r>
            <a:r>
              <a:rPr lang="en" sz="1200" b="1" dirty="0"/>
              <a:t>Programmer at Kementerian </a:t>
            </a:r>
            <a:r>
              <a:rPr lang="en" sz="1200" b="1" dirty="0" err="1"/>
              <a:t>Dalam</a:t>
            </a:r>
            <a:r>
              <a:rPr lang="en" sz="1200" b="1" dirty="0"/>
              <a:t> Negeri</a:t>
            </a:r>
            <a:endParaRPr lang="en" sz="1200" dirty="0"/>
          </a:p>
        </p:txBody>
      </p:sp>
      <p:pic>
        <p:nvPicPr>
          <p:cNvPr id="3" name="Picture 2" descr="A picture containing person, wall, indoor, clothing&#10;&#10;Description automatically generated">
            <a:extLst>
              <a:ext uri="{FF2B5EF4-FFF2-40B4-BE49-F238E27FC236}">
                <a16:creationId xmlns:a16="http://schemas.microsoft.com/office/drawing/2014/main" id="{F4E5988C-AE03-C549-AAD5-75055436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4" b="259"/>
          <a:stretch/>
        </p:blipFill>
        <p:spPr>
          <a:xfrm>
            <a:off x="960581" y="1244178"/>
            <a:ext cx="2780146" cy="32081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None/>
            </a:pPr>
            <a:endParaRPr lang="en-US" sz="1200" b="1" dirty="0"/>
          </a:p>
          <a:p>
            <a:pPr algn="just">
              <a:buNone/>
            </a:pPr>
            <a:r>
              <a:rPr lang="en-US" sz="1200" dirty="0"/>
              <a:t>Docker </a:t>
            </a:r>
            <a:r>
              <a:rPr lang="en-US" sz="1200" dirty="0" err="1"/>
              <a:t>adalah</a:t>
            </a:r>
            <a:r>
              <a:rPr lang="en-US" sz="1200" dirty="0"/>
              <a:t> salah </a:t>
            </a:r>
            <a:r>
              <a:rPr lang="en-US" sz="1200" dirty="0" err="1"/>
              <a:t>satu</a:t>
            </a:r>
            <a:r>
              <a:rPr lang="en-US" sz="1200" dirty="0"/>
              <a:t> platform yang </a:t>
            </a:r>
            <a:r>
              <a:rPr lang="en-US" sz="1200" dirty="0" err="1"/>
              <a:t>dibangun</a:t>
            </a:r>
            <a:r>
              <a:rPr lang="en-US" sz="1200" dirty="0"/>
              <a:t> </a:t>
            </a:r>
            <a:r>
              <a:rPr lang="en-US" sz="1200" dirty="0" err="1"/>
              <a:t>berdasarkan</a:t>
            </a:r>
            <a:r>
              <a:rPr lang="en-US" sz="1200" dirty="0"/>
              <a:t> </a:t>
            </a:r>
            <a:r>
              <a:rPr lang="en-US" sz="1200" dirty="0" err="1"/>
              <a:t>teknologi</a:t>
            </a:r>
            <a:r>
              <a:rPr lang="en-US" sz="1200" dirty="0"/>
              <a:t> container.  </a:t>
            </a:r>
          </a:p>
          <a:p>
            <a:pPr algn="just">
              <a:buNone/>
            </a:pPr>
            <a:endParaRPr lang="en-US" sz="1200" dirty="0"/>
          </a:p>
          <a:p>
            <a:pPr algn="just">
              <a:buNone/>
            </a:pPr>
            <a:r>
              <a:rPr lang="en-US" sz="1200" dirty="0"/>
              <a:t>Docker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project open-source yang </a:t>
            </a:r>
            <a:r>
              <a:rPr lang="en-US" sz="1200" dirty="0" err="1"/>
              <a:t>menyediakan</a:t>
            </a:r>
            <a:r>
              <a:rPr lang="en-US" sz="1200" dirty="0"/>
              <a:t> platform </a:t>
            </a:r>
            <a:r>
              <a:rPr lang="en-US" sz="1200" dirty="0" err="1"/>
              <a:t>terbuka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developer </a:t>
            </a:r>
            <a:r>
              <a:rPr lang="en-US" sz="1200" dirty="0" err="1"/>
              <a:t>maupun</a:t>
            </a:r>
            <a:r>
              <a:rPr lang="en-US" sz="1200" dirty="0"/>
              <a:t> sysadmin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membangun</a:t>
            </a:r>
            <a:r>
              <a:rPr lang="en-US" sz="1200" dirty="0"/>
              <a:t>, </a:t>
            </a:r>
            <a:r>
              <a:rPr lang="en-US" sz="1200" dirty="0" err="1"/>
              <a:t>mengemas</a:t>
            </a:r>
            <a:r>
              <a:rPr lang="en-US" sz="1200" dirty="0"/>
              <a:t>, dan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dimanapun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wadah</a:t>
            </a:r>
            <a:r>
              <a:rPr lang="en-US" sz="1200" dirty="0"/>
              <a:t> (container) yang </a:t>
            </a:r>
            <a:r>
              <a:rPr lang="en-US" sz="1200" dirty="0" err="1"/>
              <a:t>ringan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sangat</a:t>
            </a:r>
            <a:r>
              <a:rPr lang="en-US" sz="1200" dirty="0"/>
              <a:t> </a:t>
            </a:r>
            <a:r>
              <a:rPr lang="en-US" sz="1200" dirty="0" err="1"/>
              <a:t>populernya</a:t>
            </a:r>
            <a:r>
              <a:rPr lang="en-US" sz="1200" dirty="0"/>
              <a:t> docker, </a:t>
            </a:r>
            <a:r>
              <a:rPr lang="en-US" sz="1200" dirty="0" err="1"/>
              <a:t>sebagian</a:t>
            </a:r>
            <a:r>
              <a:rPr lang="en-US" sz="1200" dirty="0"/>
              <a:t> orang </a:t>
            </a:r>
            <a:r>
              <a:rPr lang="en-US" sz="1200" dirty="0" err="1"/>
              <a:t>sering</a:t>
            </a:r>
            <a:r>
              <a:rPr lang="en-US" sz="1200" dirty="0"/>
              <a:t> </a:t>
            </a:r>
            <a:r>
              <a:rPr lang="en-US" sz="1200" dirty="0" err="1"/>
              <a:t>menganggap</a:t>
            </a:r>
            <a:r>
              <a:rPr lang="en-US" sz="1200" dirty="0"/>
              <a:t> docker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sebutan</a:t>
            </a:r>
            <a:r>
              <a:rPr lang="en-US" sz="1200" dirty="0"/>
              <a:t> lain </a:t>
            </a:r>
            <a:r>
              <a:rPr lang="en-US" sz="1200" dirty="0" err="1"/>
              <a:t>untuk</a:t>
            </a:r>
            <a:r>
              <a:rPr lang="en-US" sz="1200" dirty="0"/>
              <a:t> container.</a:t>
            </a:r>
          </a:p>
          <a:p>
            <a:pPr marL="0" indent="0" algn="just">
              <a:buNone/>
            </a:pP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606" y="1372155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99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 err="1"/>
              <a:t>sudo</a:t>
            </a:r>
            <a:r>
              <a:rPr lang="en-US" sz="1200" dirty="0"/>
              <a:t> apt-get update &amp;&amp; </a:t>
            </a:r>
            <a:r>
              <a:rPr lang="en-US" sz="1200" dirty="0" err="1"/>
              <a:t>sudo</a:t>
            </a:r>
            <a:r>
              <a:rPr lang="en-US" sz="1200" dirty="0"/>
              <a:t> apt-get install -y </a:t>
            </a:r>
            <a:r>
              <a:rPr lang="en-US" sz="1200" dirty="0" err="1"/>
              <a:t>docker.io</a:t>
            </a:r>
            <a:endParaRPr lang="en-US" sz="1200" dirty="0"/>
          </a:p>
          <a:p>
            <a:r>
              <a:rPr lang="en-ID" sz="1200" dirty="0" err="1"/>
              <a:t>sudo</a:t>
            </a:r>
            <a:r>
              <a:rPr lang="en-ID" sz="1200" dirty="0"/>
              <a:t> curl -L https://</a:t>
            </a:r>
            <a:r>
              <a:rPr lang="en-ID" sz="1200" dirty="0" err="1"/>
              <a:t>github.com</a:t>
            </a:r>
            <a:r>
              <a:rPr lang="en-ID" sz="1200" dirty="0"/>
              <a:t>/docker/compose/releases/download/1.21.2/docker-compose-`</a:t>
            </a:r>
            <a:r>
              <a:rPr lang="en-ID" sz="1200" dirty="0" err="1"/>
              <a:t>uname</a:t>
            </a:r>
            <a:r>
              <a:rPr lang="en-ID" sz="1200" dirty="0"/>
              <a:t> -s`-`</a:t>
            </a:r>
            <a:r>
              <a:rPr lang="en-ID" sz="1200" dirty="0" err="1"/>
              <a:t>uname</a:t>
            </a:r>
            <a:r>
              <a:rPr lang="en-ID" sz="1200" dirty="0"/>
              <a:t> -m` -o /</a:t>
            </a:r>
            <a:r>
              <a:rPr lang="en-ID" sz="1200" dirty="0" err="1"/>
              <a:t>usr</a:t>
            </a:r>
            <a:r>
              <a:rPr lang="en-ID" sz="1200" dirty="0"/>
              <a:t>/local/bin/docker-compose</a:t>
            </a:r>
          </a:p>
          <a:p>
            <a:r>
              <a:rPr lang="en-ID" sz="1200" dirty="0" err="1"/>
              <a:t>sudo</a:t>
            </a:r>
            <a:r>
              <a:rPr lang="en-ID" sz="1200" dirty="0"/>
              <a:t> </a:t>
            </a:r>
            <a:r>
              <a:rPr lang="en-ID" sz="1200" dirty="0" err="1"/>
              <a:t>chmod</a:t>
            </a:r>
            <a:r>
              <a:rPr lang="en-ID" sz="1200" dirty="0"/>
              <a:t> +x /</a:t>
            </a:r>
            <a:r>
              <a:rPr lang="en-ID" sz="1200" dirty="0" err="1"/>
              <a:t>usr</a:t>
            </a:r>
            <a:r>
              <a:rPr lang="en-ID" sz="1200" dirty="0"/>
              <a:t>/local/bin/docker-compose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606" y="1372155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 Docker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35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br>
              <a:rPr lang="en-US" sz="1200" b="1" dirty="0"/>
            </a:br>
            <a:r>
              <a:rPr lang="en-US" sz="1200" dirty="0"/>
              <a:t>Jenkins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i="1" dirty="0"/>
              <a:t>open source automation server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mengotomatiskan</a:t>
            </a:r>
            <a:r>
              <a:rPr lang="en-US" sz="1200" dirty="0"/>
              <a:t> </a:t>
            </a:r>
            <a:r>
              <a:rPr lang="en-US" sz="1200" dirty="0" err="1"/>
              <a:t>tugas-tugas</a:t>
            </a:r>
            <a:r>
              <a:rPr lang="en-US" sz="1200" dirty="0"/>
              <a:t> di </a:t>
            </a:r>
            <a:r>
              <a:rPr lang="en-US" sz="1200" dirty="0" err="1"/>
              <a:t>dalam</a:t>
            </a:r>
            <a:r>
              <a:rPr lang="en-US" sz="1200" dirty="0"/>
              <a:t> proses </a:t>
            </a:r>
            <a:r>
              <a:rPr lang="en-US" sz="1200" i="1" dirty="0"/>
              <a:t>continuous integration and delivery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perangkat</a:t>
            </a:r>
            <a:r>
              <a:rPr lang="en-US" sz="1200" dirty="0"/>
              <a:t> </a:t>
            </a:r>
            <a:r>
              <a:rPr lang="en-US" sz="1200" dirty="0" err="1"/>
              <a:t>lunak</a:t>
            </a:r>
            <a:r>
              <a:rPr lang="en-US" sz="1200" dirty="0"/>
              <a:t>. Jenkins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Java yang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dipasang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repositori</a:t>
            </a:r>
            <a:r>
              <a:rPr lang="en-US" sz="1200" dirty="0"/>
              <a:t> Ubuntu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mengunduh</a:t>
            </a:r>
            <a:r>
              <a:rPr lang="en-US" sz="1200" dirty="0"/>
              <a:t> dan </a:t>
            </a:r>
            <a:r>
              <a:rPr lang="en-US" sz="1200" dirty="0" err="1"/>
              <a:t>menjalankan</a:t>
            </a:r>
            <a:r>
              <a:rPr lang="en-US" sz="1200" dirty="0"/>
              <a:t> file </a:t>
            </a:r>
            <a:r>
              <a:rPr lang="en-US" sz="1200" i="1" dirty="0"/>
              <a:t>Web </a:t>
            </a:r>
            <a:r>
              <a:rPr lang="en-US" sz="1200" i="1" dirty="0" err="1"/>
              <a:t>applicatino</a:t>
            </a:r>
            <a:r>
              <a:rPr lang="en-US" sz="1200" i="1" dirty="0"/>
              <a:t> </a:t>
            </a:r>
            <a:r>
              <a:rPr lang="en-US" sz="1200" i="1" dirty="0" err="1"/>
              <a:t>ARchive</a:t>
            </a:r>
            <a:r>
              <a:rPr lang="en-US" sz="1200" i="1" dirty="0"/>
              <a:t> (WAR)</a:t>
            </a:r>
            <a:r>
              <a:rPr lang="en-US" sz="1200" dirty="0"/>
              <a:t>,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koleksi</a:t>
            </a:r>
            <a:r>
              <a:rPr lang="en-US" sz="1200" dirty="0"/>
              <a:t> file yang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lengkap</a:t>
            </a:r>
            <a:r>
              <a:rPr lang="en-US" sz="1200" dirty="0"/>
              <a:t> dan </a:t>
            </a:r>
            <a:r>
              <a:rPr lang="en-US" sz="1200" dirty="0" err="1"/>
              <a:t>tinggal</a:t>
            </a:r>
            <a:r>
              <a:rPr lang="en-US" sz="1200" dirty="0"/>
              <a:t> </a:t>
            </a:r>
            <a:r>
              <a:rPr lang="en-US" sz="1200" dirty="0" err="1"/>
              <a:t>dijalankan</a:t>
            </a:r>
            <a:r>
              <a:rPr lang="en-US" sz="1200" dirty="0"/>
              <a:t> </a:t>
            </a:r>
            <a:r>
              <a:rPr lang="en-US" sz="1200" dirty="0" err="1"/>
              <a:t>disebuah</a:t>
            </a:r>
            <a:r>
              <a:rPr lang="en-US" sz="1200" dirty="0"/>
              <a:t> server.</a:t>
            </a:r>
          </a:p>
          <a:p>
            <a:pPr>
              <a:buNone/>
            </a:pPr>
            <a:endParaRPr lang="en-US" sz="1200" b="1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1335209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907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s</a:t>
            </a:r>
            <a:r>
              <a:rPr lang="en-ID" sz="1200" dirty="0"/>
              <a:t>udo apt install openjdk-8-jdk</a:t>
            </a:r>
            <a:endParaRPr lang="en-US" sz="1200" dirty="0"/>
          </a:p>
          <a:p>
            <a:r>
              <a:rPr lang="en-ID" sz="1200" dirty="0" err="1"/>
              <a:t>wget</a:t>
            </a:r>
            <a:r>
              <a:rPr lang="en-ID" sz="1200" dirty="0"/>
              <a:t> -q -O - https://</a:t>
            </a:r>
            <a:r>
              <a:rPr lang="en-ID" sz="1200" dirty="0" err="1"/>
              <a:t>pkg.jenkins.io</a:t>
            </a:r>
            <a:r>
              <a:rPr lang="en-ID" sz="1200" dirty="0"/>
              <a:t>/</a:t>
            </a:r>
            <a:r>
              <a:rPr lang="en-ID" sz="1200" dirty="0" err="1"/>
              <a:t>debian</a:t>
            </a:r>
            <a:r>
              <a:rPr lang="en-ID" sz="1200" dirty="0"/>
              <a:t>/</a:t>
            </a:r>
            <a:r>
              <a:rPr lang="en-ID" sz="1200" dirty="0" err="1"/>
              <a:t>jenkins-ci.org.key</a:t>
            </a:r>
            <a:r>
              <a:rPr lang="en-ID" sz="1200" dirty="0"/>
              <a:t> | </a:t>
            </a:r>
            <a:r>
              <a:rPr lang="en-ID" sz="1200" dirty="0" err="1"/>
              <a:t>sudo</a:t>
            </a:r>
            <a:r>
              <a:rPr lang="en-ID" sz="1200" dirty="0"/>
              <a:t> apt-key add –</a:t>
            </a:r>
          </a:p>
          <a:p>
            <a:r>
              <a:rPr lang="en-ID" sz="1200" dirty="0"/>
              <a:t>echo deb https://</a:t>
            </a:r>
            <a:r>
              <a:rPr lang="en-ID" sz="1200" dirty="0" err="1"/>
              <a:t>pkg.jenkins.io</a:t>
            </a:r>
            <a:r>
              <a:rPr lang="en-ID" sz="1200" dirty="0"/>
              <a:t>/</a:t>
            </a:r>
            <a:r>
              <a:rPr lang="en-ID" sz="1200" dirty="0" err="1"/>
              <a:t>debian</a:t>
            </a:r>
            <a:r>
              <a:rPr lang="en-ID" sz="1200" dirty="0"/>
              <a:t>-stable binary/ | </a:t>
            </a:r>
            <a:r>
              <a:rPr lang="en-ID" sz="1200" dirty="0" err="1"/>
              <a:t>sudo</a:t>
            </a:r>
            <a:r>
              <a:rPr lang="en-ID" sz="1200" dirty="0"/>
              <a:t> tee /etc/apt/</a:t>
            </a:r>
            <a:r>
              <a:rPr lang="en-ID" sz="1200" dirty="0" err="1"/>
              <a:t>sources.list.d</a:t>
            </a:r>
            <a:r>
              <a:rPr lang="en-ID" sz="1200" dirty="0"/>
              <a:t>/</a:t>
            </a:r>
            <a:r>
              <a:rPr lang="en-ID" sz="1200" dirty="0" err="1"/>
              <a:t>jenkins.list</a:t>
            </a:r>
            <a:endParaRPr lang="en-US" sz="1200" dirty="0"/>
          </a:p>
          <a:p>
            <a:r>
              <a:rPr lang="en-US" sz="1200" dirty="0" err="1"/>
              <a:t>sudo</a:t>
            </a:r>
            <a:r>
              <a:rPr lang="en-US" sz="1200" dirty="0"/>
              <a:t> apt-get update</a:t>
            </a:r>
          </a:p>
          <a:p>
            <a:r>
              <a:rPr lang="en-US" sz="1200" dirty="0" err="1"/>
              <a:t>sudo</a:t>
            </a:r>
            <a:r>
              <a:rPr lang="en-US" sz="1200" dirty="0"/>
              <a:t> apt-get install </a:t>
            </a:r>
            <a:r>
              <a:rPr lang="en-US" sz="1200" dirty="0" err="1"/>
              <a:t>jenkins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 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30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 err="1"/>
              <a:t>sudo</a:t>
            </a:r>
            <a:r>
              <a:rPr lang="en-ID" sz="1200" dirty="0"/>
              <a:t> </a:t>
            </a:r>
            <a:r>
              <a:rPr lang="en-ID" sz="1200" dirty="0" err="1"/>
              <a:t>systemctl</a:t>
            </a:r>
            <a:r>
              <a:rPr lang="en-ID" sz="1200" dirty="0"/>
              <a:t> status </a:t>
            </a:r>
            <a:r>
              <a:rPr lang="en-ID" sz="1200" dirty="0" err="1"/>
              <a:t>jenkins</a:t>
            </a:r>
            <a:endParaRPr lang="en-ID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Checking Jenkins</a:t>
            </a:r>
            <a:endParaRPr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163F95-A3EE-AC40-A5B7-C47877E15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664" r="44684" b="63832"/>
          <a:stretch/>
        </p:blipFill>
        <p:spPr>
          <a:xfrm>
            <a:off x="4377693" y="1642758"/>
            <a:ext cx="4498451" cy="3138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597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569566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Installing Plugin On Jenkins</a:t>
            </a:r>
            <a:endParaRPr dirty="0"/>
          </a:p>
        </p:txBody>
      </p:sp>
      <p:pic>
        <p:nvPicPr>
          <p:cNvPr id="7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7188172-DC3A-CE4D-8042-CC92F1C1A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" t="7956" r="13166" b="2116"/>
          <a:stretch/>
        </p:blipFill>
        <p:spPr>
          <a:xfrm>
            <a:off x="4368801" y="1680585"/>
            <a:ext cx="4701309" cy="31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8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724250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Dashboard Jenkins</a:t>
            </a:r>
            <a:endParaRPr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D0195E4-0B39-A14E-8C5E-D8E916738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" r="9091" b="129"/>
          <a:stretch/>
        </p:blipFill>
        <p:spPr>
          <a:xfrm>
            <a:off x="4336473" y="2253671"/>
            <a:ext cx="4472735" cy="25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9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 err="1"/>
              <a:t>sudo</a:t>
            </a:r>
            <a:r>
              <a:rPr lang="en-ID" sz="1200" dirty="0"/>
              <a:t> nano /etc/default/Jenkins</a:t>
            </a:r>
          </a:p>
          <a:p>
            <a:r>
              <a:rPr lang="en-ID" sz="1200" dirty="0" err="1"/>
              <a:t>http_port</a:t>
            </a:r>
            <a:r>
              <a:rPr lang="en-ID" sz="1200" dirty="0"/>
              <a:t> = </a:t>
            </a:r>
            <a:r>
              <a:rPr lang="en-ID" sz="1200" u="sng" dirty="0">
                <a:solidFill>
                  <a:schemeClr val="accent1"/>
                </a:solidFill>
              </a:rPr>
              <a:t>8089</a:t>
            </a:r>
          </a:p>
          <a:p>
            <a:r>
              <a:rPr lang="en-ID" sz="1200" dirty="0" err="1"/>
              <a:t>sudo</a:t>
            </a:r>
            <a:r>
              <a:rPr lang="en-ID" sz="1200" dirty="0"/>
              <a:t> service </a:t>
            </a:r>
            <a:r>
              <a:rPr lang="en-ID" sz="1200" dirty="0" err="1"/>
              <a:t>jenkins</a:t>
            </a:r>
            <a:r>
              <a:rPr lang="en-ID" sz="1200" dirty="0"/>
              <a:t> restart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Changes Port Jenkins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63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CI/CD With Jenkins</a:t>
            </a:r>
            <a:endParaRPr dirty="0"/>
          </a:p>
        </p:txBody>
      </p:sp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283A80-573C-C146-A09B-F134DF9C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92" y="1092200"/>
            <a:ext cx="4664363" cy="405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92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5622" y="1556774"/>
            <a:ext cx="4038285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Programmer Push Code To </a:t>
            </a:r>
            <a:r>
              <a:rPr lang="en-US" sz="3200" dirty="0" err="1"/>
              <a:t>Github</a:t>
            </a:r>
            <a:endParaRPr sz="3200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868229A-87D1-B049-A462-1BE6DCD2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72" y="1092200"/>
            <a:ext cx="4162569" cy="3701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0" y="233769"/>
            <a:ext cx="4759057" cy="1077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ID" dirty="0"/>
              <a:t>Your </a:t>
            </a:r>
            <a:r>
              <a:rPr lang="en-ID" dirty="0" err="1"/>
              <a:t>Starterkit</a:t>
            </a:r>
            <a:r>
              <a:rPr lang="en-ID" dirty="0"/>
              <a:t> to Start DevOps From Scratch</a:t>
            </a:r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533379" y="2639945"/>
            <a:ext cx="8236200" cy="20151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DevOps di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kolaboratif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terpadu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(Dev)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(Ops). DevOps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</p:txBody>
      </p:sp>
      <p:pic>
        <p:nvPicPr>
          <p:cNvPr id="5" name="Picture 4" descr="devops.png">
            <a:extLst>
              <a:ext uri="{FF2B5EF4-FFF2-40B4-BE49-F238E27FC236}">
                <a16:creationId xmlns:a16="http://schemas.microsoft.com/office/drawing/2014/main" id="{78473341-48BD-A14B-A147-BEABF16BE6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07712" y="1232731"/>
            <a:ext cx="2251217" cy="14860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66D06F-2735-E346-AEA4-E13512A3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97" y="616688"/>
            <a:ext cx="5337711" cy="80648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Setting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EC22337-5639-1448-8059-7F18AF947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1" t="64965" r="9824" b="15322"/>
          <a:stretch/>
        </p:blipFill>
        <p:spPr>
          <a:xfrm>
            <a:off x="931468" y="2571750"/>
            <a:ext cx="7870787" cy="231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AA41587B-B4CD-4C4A-9D3B-8EA332179955}"/>
              </a:ext>
            </a:extLst>
          </p:cNvPr>
          <p:cNvSpPr txBox="1">
            <a:spLocks/>
          </p:cNvSpPr>
          <p:nvPr/>
        </p:nvSpPr>
        <p:spPr>
          <a:xfrm>
            <a:off x="4444409" y="1521249"/>
            <a:ext cx="4433777" cy="476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oppins"/>
              <a:buNone/>
              <a:defRPr sz="4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Integration between Jenkins and </a:t>
            </a:r>
            <a:r>
              <a:rPr lang="en-US" sz="1600" dirty="0" err="1">
                <a:solidFill>
                  <a:schemeClr val="tx2"/>
                </a:solidFill>
              </a:rPr>
              <a:t>github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64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By pass repo with </a:t>
            </a:r>
            <a:r>
              <a:rPr lang="en-US" sz="4400" dirty="0" err="1"/>
              <a:t>ssh</a:t>
            </a:r>
            <a:endParaRPr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3AAF9C8-C79F-864F-A494-A8B7A5F63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00" b="2"/>
          <a:stretch/>
        </p:blipFill>
        <p:spPr>
          <a:xfrm>
            <a:off x="4932650" y="2571750"/>
            <a:ext cx="3564804" cy="2429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E5D20-457E-404F-95C5-6336113111F2}"/>
              </a:ext>
            </a:extLst>
          </p:cNvPr>
          <p:cNvSpPr txBox="1"/>
          <p:nvPr/>
        </p:nvSpPr>
        <p:spPr>
          <a:xfrm>
            <a:off x="4863161" y="971312"/>
            <a:ext cx="38467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Generate </a:t>
            </a:r>
            <a:r>
              <a:rPr lang="en-US" dirty="0" err="1">
                <a:solidFill>
                  <a:schemeClr val="bg1"/>
                </a:solidFill>
              </a:rPr>
              <a:t>ssh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ID" dirty="0">
                <a:solidFill>
                  <a:schemeClr val="bg1"/>
                </a:solidFill>
              </a:rPr>
              <a:t>cd ~/.</a:t>
            </a:r>
            <a:r>
              <a:rPr lang="en-ID" dirty="0" err="1">
                <a:solidFill>
                  <a:schemeClr val="bg1"/>
                </a:solidFill>
              </a:rPr>
              <a:t>ssh</a:t>
            </a:r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ssh</a:t>
            </a:r>
            <a:r>
              <a:rPr lang="en-ID" dirty="0">
                <a:solidFill>
                  <a:schemeClr val="bg1"/>
                </a:solidFill>
              </a:rPr>
              <a:t>-keygen -t ed25519 -C "</a:t>
            </a:r>
            <a:r>
              <a:rPr lang="en-ID" dirty="0" err="1">
                <a:solidFill>
                  <a:schemeClr val="bg1"/>
                </a:solidFill>
              </a:rPr>
              <a:t>developerpdak@gmail.com</a:t>
            </a:r>
            <a:r>
              <a:rPr lang="en-ID" dirty="0">
                <a:solidFill>
                  <a:schemeClr val="bg1"/>
                </a:solidFill>
              </a:rPr>
              <a:t>"</a:t>
            </a:r>
          </a:p>
          <a:p>
            <a:r>
              <a:rPr lang="en-ID" dirty="0">
                <a:solidFill>
                  <a:schemeClr val="bg1"/>
                </a:solidFill>
              </a:rPr>
              <a:t>ls</a:t>
            </a:r>
          </a:p>
          <a:p>
            <a:r>
              <a:rPr lang="en-ID" dirty="0">
                <a:solidFill>
                  <a:schemeClr val="bg1"/>
                </a:solidFill>
              </a:rPr>
              <a:t>cat </a:t>
            </a:r>
            <a:r>
              <a:rPr lang="en-ID" dirty="0" err="1">
                <a:solidFill>
                  <a:schemeClr val="bg1"/>
                </a:solidFill>
              </a:rPr>
              <a:t>sshnya</a:t>
            </a:r>
            <a:endParaRPr lang="en-ID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3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sz="1200" b="1" dirty="0"/>
          </a:p>
          <a:p>
            <a:pPr>
              <a:buNone/>
            </a:pPr>
            <a:r>
              <a:rPr lang="en-ID" sz="1200" dirty="0"/>
              <a:t>Docker Swarm </a:t>
            </a:r>
            <a:r>
              <a:rPr lang="en-ID" sz="1200" dirty="0" err="1"/>
              <a:t>adalah</a:t>
            </a:r>
            <a:r>
              <a:rPr lang="en-ID" sz="1200" dirty="0"/>
              <a:t> Salah </a:t>
            </a:r>
            <a:r>
              <a:rPr lang="en-ID" sz="1200" dirty="0" err="1"/>
              <a:t>satu</a:t>
            </a:r>
            <a:r>
              <a:rPr lang="en-ID" sz="1200" dirty="0"/>
              <a:t> product </a:t>
            </a:r>
            <a:r>
              <a:rPr lang="en-ID" sz="1200" dirty="0" err="1"/>
              <a:t>nya</a:t>
            </a:r>
            <a:r>
              <a:rPr lang="en-ID" sz="1200" dirty="0"/>
              <a:t> docker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mendeploy</a:t>
            </a:r>
            <a:r>
              <a:rPr lang="en-ID" sz="1200" dirty="0"/>
              <a:t> container pada </a:t>
            </a:r>
            <a:r>
              <a:rPr lang="en-ID" sz="1200" dirty="0" err="1"/>
              <a:t>multihost</a:t>
            </a:r>
            <a:r>
              <a:rPr lang="en-ID" sz="1200" dirty="0"/>
              <a:t>. </a:t>
            </a:r>
          </a:p>
          <a:p>
            <a:pPr>
              <a:buNone/>
            </a:pPr>
            <a:r>
              <a:rPr lang="en-US" sz="1200" dirty="0"/>
              <a:t>Docker swarm mode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cluster management open source.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berasal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internal yang </a:t>
            </a:r>
            <a:r>
              <a:rPr lang="en-US" sz="1200" dirty="0" err="1"/>
              <a:t>digunakan</a:t>
            </a:r>
            <a:r>
              <a:rPr lang="en-US" sz="1200" dirty="0"/>
              <a:t> Google (Borg)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mengelola</a:t>
            </a:r>
            <a:r>
              <a:rPr lang="en-US" sz="1200" dirty="0"/>
              <a:t> cluster </a:t>
            </a:r>
            <a:r>
              <a:rPr lang="en-US" sz="1200" dirty="0" err="1"/>
              <a:t>mereka</a:t>
            </a:r>
            <a:r>
              <a:rPr lang="en-US" sz="1200" dirty="0"/>
              <a:t> </a:t>
            </a:r>
            <a:r>
              <a:rPr lang="en-US" sz="1200" dirty="0" err="1"/>
              <a:t>sendiri</a:t>
            </a:r>
            <a:r>
              <a:rPr lang="en-US" sz="1200" dirty="0"/>
              <a:t>. </a:t>
            </a:r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 Swarm Mode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306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442691" y="1163621"/>
            <a:ext cx="4260300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200" dirty="0"/>
              <a:t>docker swarm </a:t>
            </a:r>
            <a:r>
              <a:rPr lang="en-ID" sz="1200" dirty="0" err="1"/>
              <a:t>init</a:t>
            </a:r>
            <a:r>
              <a:rPr lang="en-ID" sz="1200" dirty="0"/>
              <a:t> --advertise-</a:t>
            </a:r>
            <a:r>
              <a:rPr lang="en-ID" sz="1200" dirty="0" err="1"/>
              <a:t>addr</a:t>
            </a:r>
            <a:r>
              <a:rPr lang="en-ID" sz="1200" dirty="0"/>
              <a:t> 192.168.100.3</a:t>
            </a:r>
          </a:p>
          <a:p>
            <a:r>
              <a:rPr lang="en-ID" sz="1200" dirty="0"/>
              <a:t> docker swarm join --token SWMTKN-1-5uapulvz2x6ekncpzky8d2lrl2hikjtr8b9ja2iddo2n4dhk3l-9j92iqbsti2pgen3pd8u7rt2m 192.168.100.3:2377</a:t>
            </a:r>
          </a:p>
          <a:p>
            <a:r>
              <a:rPr lang="en-ID" sz="1200" dirty="0"/>
              <a:t>docker stack deploy --compose-file docker-</a:t>
            </a:r>
            <a:r>
              <a:rPr lang="en-ID" sz="1200" dirty="0" err="1"/>
              <a:t>compose.yml</a:t>
            </a:r>
            <a:r>
              <a:rPr lang="en-ID" sz="1200" dirty="0"/>
              <a:t> go-</a:t>
            </a:r>
            <a:r>
              <a:rPr lang="en-ID" sz="1200" dirty="0" err="1"/>
              <a:t>api</a:t>
            </a:r>
            <a:endParaRPr lang="en-ID" sz="1200" dirty="0"/>
          </a:p>
          <a:p>
            <a:r>
              <a:rPr lang="en-ID" sz="1200" dirty="0"/>
              <a:t>docker service ls</a:t>
            </a:r>
          </a:p>
          <a:p>
            <a:r>
              <a:rPr lang="en-ID" sz="1200" dirty="0"/>
              <a:t>docker </a:t>
            </a:r>
            <a:r>
              <a:rPr lang="en-ID" sz="1200" dirty="0" err="1"/>
              <a:t>ps</a:t>
            </a:r>
            <a:endParaRPr lang="en-ID" sz="1200" dirty="0"/>
          </a:p>
          <a:p>
            <a:r>
              <a:rPr lang="en-ID" sz="1200" dirty="0"/>
              <a:t>docker exec -it </a:t>
            </a:r>
            <a:r>
              <a:rPr lang="en-ID" sz="1200" dirty="0" err="1"/>
              <a:t>idnya</a:t>
            </a:r>
            <a:r>
              <a:rPr lang="en-ID" sz="1200" dirty="0"/>
              <a:t> /bin/bash</a:t>
            </a:r>
          </a:p>
          <a:p>
            <a:r>
              <a:rPr lang="en-ID" sz="1200" dirty="0"/>
              <a:t>docker service create --name registry --publish published=5000,target=5000 registry:2</a:t>
            </a:r>
          </a:p>
          <a:p>
            <a:r>
              <a:rPr lang="en-ID" sz="1200" dirty="0"/>
              <a:t>docker tag </a:t>
            </a:r>
            <a:r>
              <a:rPr lang="en-ID" sz="1200" dirty="0" err="1"/>
              <a:t>gostackapi:latest</a:t>
            </a:r>
            <a:r>
              <a:rPr lang="en-ID" sz="1200" dirty="0"/>
              <a:t> 192.168.100.3:5000/</a:t>
            </a:r>
            <a:r>
              <a:rPr lang="en-ID" sz="1200" dirty="0" err="1"/>
              <a:t>gostackapi</a:t>
            </a:r>
            <a:endParaRPr lang="en-ID" sz="1200" dirty="0"/>
          </a:p>
          <a:p>
            <a:r>
              <a:rPr lang="en-ID" sz="1200" dirty="0"/>
              <a:t>docker service ls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Docker swarm deploy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27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body" idx="2"/>
          </p:nvPr>
        </p:nvSpPr>
        <p:spPr>
          <a:xfrm>
            <a:off x="4377694" y="849585"/>
            <a:ext cx="4609288" cy="3138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docker stack rm </a:t>
            </a:r>
            <a:r>
              <a:rPr lang="en-US" sz="1200" dirty="0" err="1"/>
              <a:t>golangswarmapi</a:t>
            </a:r>
            <a:endParaRPr lang="en-US" sz="1200" dirty="0"/>
          </a:p>
          <a:p>
            <a:r>
              <a:rPr lang="en-US" sz="1200" dirty="0"/>
              <a:t>docker-compose up -d --build</a:t>
            </a:r>
          </a:p>
          <a:p>
            <a:r>
              <a:rPr lang="en-US" sz="1200" dirty="0"/>
              <a:t>docker-compose </a:t>
            </a:r>
            <a:r>
              <a:rPr lang="en-US" sz="1200" dirty="0" err="1"/>
              <a:t>ps</a:t>
            </a:r>
            <a:endParaRPr lang="en-US" sz="1200" dirty="0"/>
          </a:p>
          <a:p>
            <a:r>
              <a:rPr lang="en-US" sz="1200" dirty="0"/>
              <a:t>docker-compose down </a:t>
            </a:r>
          </a:p>
          <a:p>
            <a:r>
              <a:rPr lang="en-US" sz="1200" dirty="0"/>
              <a:t>docker image tag </a:t>
            </a:r>
            <a:r>
              <a:rPr lang="en-US" sz="1200" dirty="0" err="1"/>
              <a:t>golangswarmapi_app:latest</a:t>
            </a:r>
            <a:r>
              <a:rPr lang="en-US" sz="1200" dirty="0"/>
              <a:t> 127.0.0.1:5000/</a:t>
            </a:r>
            <a:r>
              <a:rPr lang="en-US" sz="1200" dirty="0" err="1"/>
              <a:t>golangswarmapi_app:latest</a:t>
            </a:r>
            <a:endParaRPr lang="en-US" sz="1200" dirty="0"/>
          </a:p>
          <a:p>
            <a:r>
              <a:rPr lang="en-US" sz="1200" dirty="0"/>
              <a:t>docker image push 127.0.0.1:5000/</a:t>
            </a:r>
            <a:r>
              <a:rPr lang="en-US" sz="1200" dirty="0" err="1"/>
              <a:t>golangswarmapi_app:latest</a:t>
            </a:r>
            <a:endParaRPr lang="en-US" sz="1200" dirty="0"/>
          </a:p>
          <a:p>
            <a:r>
              <a:rPr lang="en-US" sz="1200" dirty="0"/>
              <a:t>docker image tag </a:t>
            </a:r>
            <a:r>
              <a:rPr lang="en-US" sz="1200" dirty="0" err="1"/>
              <a:t>postgres:latest</a:t>
            </a:r>
            <a:r>
              <a:rPr lang="en-US" sz="1200" dirty="0"/>
              <a:t> 127.0.0.1:5000/</a:t>
            </a:r>
            <a:r>
              <a:rPr lang="en-US" sz="1200" dirty="0" err="1"/>
              <a:t>golangswarmpostgres_app:latest</a:t>
            </a:r>
            <a:endParaRPr lang="en-US" sz="1200" dirty="0"/>
          </a:p>
          <a:p>
            <a:r>
              <a:rPr lang="en-US" sz="1200" dirty="0"/>
              <a:t>docker image push 127.0.0.1:5000/</a:t>
            </a:r>
            <a:r>
              <a:rPr lang="en-US" sz="1200" dirty="0" err="1"/>
              <a:t>golangswarmpostgres_app:latest</a:t>
            </a:r>
            <a:endParaRPr lang="en-US" sz="1200" dirty="0"/>
          </a:p>
          <a:p>
            <a:r>
              <a:rPr lang="en-US" sz="1200" dirty="0"/>
              <a:t>curl http://127.0.0.1:5000/v2/</a:t>
            </a:r>
          </a:p>
          <a:p>
            <a:r>
              <a:rPr lang="en-US" sz="1200" dirty="0"/>
              <a:t>docker stack deploy --compose-file docker-compose-</a:t>
            </a:r>
            <a:r>
              <a:rPr lang="en-US" sz="1200" dirty="0" err="1"/>
              <a:t>swarm.yml</a:t>
            </a:r>
            <a:r>
              <a:rPr lang="en-US" sz="1200" dirty="0"/>
              <a:t> </a:t>
            </a:r>
            <a:r>
              <a:rPr lang="en-US" sz="1200" dirty="0" err="1"/>
              <a:t>golangswarmapi</a:t>
            </a:r>
            <a:endParaRPr lang="en-US" sz="1200" dirty="0"/>
          </a:p>
          <a:p>
            <a:r>
              <a:rPr lang="en-US" sz="1200" dirty="0"/>
              <a:t>docker stack ls</a:t>
            </a:r>
          </a:p>
          <a:p>
            <a:r>
              <a:rPr lang="en-US" sz="1200" dirty="0"/>
              <a:t>docker stack services </a:t>
            </a:r>
            <a:r>
              <a:rPr lang="en-US" sz="1200" dirty="0" err="1"/>
              <a:t>golangswarmapi</a:t>
            </a:r>
            <a:endParaRPr lang="en-US" sz="1200" dirty="0"/>
          </a:p>
        </p:txBody>
      </p:sp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/>
              <a:t>Build docker swarm mode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6006" y="2120300"/>
            <a:ext cx="3373267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dirty="0">
                <a:solidFill>
                  <a:schemeClr val="tx1"/>
                </a:solidFill>
              </a:rPr>
              <a:t>Create swarm cluster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E25DEC-DE2C-114A-83B1-A735F3EB8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6" b="7095"/>
          <a:stretch/>
        </p:blipFill>
        <p:spPr>
          <a:xfrm>
            <a:off x="4572000" y="1690253"/>
            <a:ext cx="4211781" cy="30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6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Horizontal </a:t>
            </a:r>
            <a:r>
              <a:rPr lang="en-US" sz="2800" dirty="0" err="1"/>
              <a:t>Scalling</a:t>
            </a:r>
            <a:r>
              <a:rPr lang="en-US" sz="2800" dirty="0"/>
              <a:t> Service at Docker Swarm Mode</a:t>
            </a:r>
            <a:endParaRPr sz="28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8ADC216-C0E4-0741-B9A7-0E7C3D1EC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3097" b="27107"/>
          <a:stretch/>
        </p:blipFill>
        <p:spPr>
          <a:xfrm>
            <a:off x="695862" y="2216728"/>
            <a:ext cx="8171047" cy="2669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6572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815600"/>
            <a:ext cx="5054822" cy="15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Testing Hit </a:t>
            </a:r>
            <a:r>
              <a:rPr lang="en-US" sz="1800" dirty="0" err="1"/>
              <a:t>Api</a:t>
            </a:r>
            <a:r>
              <a:rPr lang="en-US" sz="1800" dirty="0"/>
              <a:t> For Master &amp; Worker From Browser</a:t>
            </a:r>
            <a:endParaRPr sz="1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CABD11-4384-BA4F-8DC5-37AC34857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4" r="46219" b="67752"/>
          <a:stretch/>
        </p:blipFill>
        <p:spPr>
          <a:xfrm>
            <a:off x="4573939" y="3116798"/>
            <a:ext cx="4096290" cy="141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C367705-28EC-8E41-A762-8AED445042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944" t="7067" r="30008" b="72512"/>
          <a:stretch/>
        </p:blipFill>
        <p:spPr>
          <a:xfrm>
            <a:off x="4341091" y="1542473"/>
            <a:ext cx="4296903" cy="13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65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For Master &amp; Worker From Terminal</a:t>
            </a:r>
            <a:endParaRPr sz="2800" dirty="0"/>
          </a:p>
        </p:txBody>
      </p:sp>
      <p:pic>
        <p:nvPicPr>
          <p:cNvPr id="6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06E8E9-760A-2A4A-985A-0FCD4DF8B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33" t="62759" r="1408" b="12287"/>
          <a:stretch/>
        </p:blipFill>
        <p:spPr>
          <a:xfrm>
            <a:off x="298141" y="1914635"/>
            <a:ext cx="8569412" cy="2925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575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From Postman For Master Node</a:t>
            </a:r>
            <a:endParaRPr sz="2800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237030-477C-354E-A2C5-AE181E633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6" t="16875" r="2691" b="36667"/>
          <a:stretch/>
        </p:blipFill>
        <p:spPr>
          <a:xfrm>
            <a:off x="589133" y="1914635"/>
            <a:ext cx="6854536" cy="24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3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5"/>
          <p:cNvSpPr txBox="1">
            <a:spLocks noGrp="1"/>
          </p:cNvSpPr>
          <p:nvPr>
            <p:ph type="title" idx="4294967295"/>
          </p:nvPr>
        </p:nvSpPr>
        <p:spPr>
          <a:xfrm>
            <a:off x="285825" y="25428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FEEDBACK FORM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285825" y="37629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5"/>
          <p:cNvSpPr txBox="1"/>
          <p:nvPr/>
        </p:nvSpPr>
        <p:spPr>
          <a:xfrm>
            <a:off x="285825" y="3374950"/>
            <a:ext cx="83475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kindly give feedback through our feedback form that will pop up after the webinar ended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Hit </a:t>
            </a:r>
            <a:r>
              <a:rPr lang="en-US" sz="2800" dirty="0" err="1"/>
              <a:t>Api</a:t>
            </a:r>
            <a:r>
              <a:rPr lang="en-US" sz="2800" dirty="0"/>
              <a:t> From Postman For Worker Node</a:t>
            </a:r>
            <a:endParaRPr sz="2800" dirty="0"/>
          </a:p>
        </p:txBody>
      </p:sp>
      <p:pic>
        <p:nvPicPr>
          <p:cNvPr id="4" name="Content Placeholder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89BD7D-A138-EE46-8D22-E67F63E76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0" t="14303" r="4790" b="34561"/>
          <a:stretch/>
        </p:blipFill>
        <p:spPr>
          <a:xfrm>
            <a:off x="673395" y="1914635"/>
            <a:ext cx="7981507" cy="291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374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API post data user</a:t>
            </a:r>
            <a:endParaRPr sz="2800" dirty="0"/>
          </a:p>
        </p:txBody>
      </p:sp>
      <p:pic>
        <p:nvPicPr>
          <p:cNvPr id="6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AEE81D-7258-5048-B7ED-5BE5AE7B5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8" t="6708"/>
          <a:stretch/>
        </p:blipFill>
        <p:spPr>
          <a:xfrm>
            <a:off x="531628" y="1351108"/>
            <a:ext cx="8314660" cy="3635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874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Testing API post data transaction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A16586-5099-4248-B595-FC7722BFA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4" t="13480"/>
          <a:stretch/>
        </p:blipFill>
        <p:spPr>
          <a:xfrm>
            <a:off x="557235" y="1351109"/>
            <a:ext cx="8225257" cy="3476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112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 API get all data transaction (with Token)</a:t>
            </a:r>
            <a:endParaRPr sz="2800" dirty="0"/>
          </a:p>
        </p:txBody>
      </p:sp>
      <p:pic>
        <p:nvPicPr>
          <p:cNvPr id="7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B5D5A1A-7A18-BF45-A646-6D0793066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3" t="14984"/>
          <a:stretch/>
        </p:blipFill>
        <p:spPr>
          <a:xfrm>
            <a:off x="557236" y="1351109"/>
            <a:ext cx="7915230" cy="3396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4597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236" y="733646"/>
            <a:ext cx="5081994" cy="617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Test API get all data transaction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A6B2B83-86D0-8B4F-8D2B-5A5B7B19E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5" t="14984"/>
          <a:stretch/>
        </p:blipFill>
        <p:spPr>
          <a:xfrm>
            <a:off x="583727" y="1351109"/>
            <a:ext cx="7976545" cy="3684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77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133" y="886690"/>
            <a:ext cx="5081994" cy="1027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Grafana</a:t>
            </a:r>
            <a:endParaRPr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D17A7-20C7-794E-A345-C0CC0532C3A6}"/>
              </a:ext>
            </a:extLst>
          </p:cNvPr>
          <p:cNvSpPr txBox="1"/>
          <p:nvPr/>
        </p:nvSpPr>
        <p:spPr>
          <a:xfrm>
            <a:off x="589133" y="2859534"/>
            <a:ext cx="81933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/>
              <a:t>Grafana </a:t>
            </a:r>
            <a:r>
              <a:rPr lang="en-ID" sz="2400" b="1" dirty="0" err="1"/>
              <a:t>adalah</a:t>
            </a:r>
            <a:r>
              <a:rPr lang="en-ID" sz="2400" b="1" dirty="0"/>
              <a:t> </a:t>
            </a:r>
            <a:r>
              <a:rPr lang="en-ID" sz="2400" b="1" dirty="0" err="1"/>
              <a:t>analitik</a:t>
            </a:r>
            <a:r>
              <a:rPr lang="en-ID" sz="2400" b="1" dirty="0"/>
              <a:t> </a:t>
            </a:r>
            <a:r>
              <a:rPr lang="en-ID" sz="2400" b="1" dirty="0" err="1"/>
              <a:t>sumber</a:t>
            </a:r>
            <a:r>
              <a:rPr lang="en-ID" sz="2400" b="1" dirty="0"/>
              <a:t> </a:t>
            </a:r>
            <a:r>
              <a:rPr lang="en-ID" sz="2400" b="1" dirty="0" err="1"/>
              <a:t>terbuka</a:t>
            </a:r>
            <a:r>
              <a:rPr lang="en-ID" sz="2400" b="1" dirty="0"/>
              <a:t> multi-platform dan </a:t>
            </a:r>
            <a:r>
              <a:rPr lang="en-ID" sz="2400" b="1" dirty="0" err="1"/>
              <a:t>aplikasi</a:t>
            </a:r>
            <a:r>
              <a:rPr lang="en-ID" sz="2400" b="1" dirty="0"/>
              <a:t> web </a:t>
            </a:r>
            <a:r>
              <a:rPr lang="en-ID" sz="2400" b="1" dirty="0" err="1"/>
              <a:t>visualisasi</a:t>
            </a:r>
            <a:r>
              <a:rPr lang="en-ID" sz="2400" b="1" dirty="0"/>
              <a:t> </a:t>
            </a:r>
            <a:r>
              <a:rPr lang="en-ID" sz="2400" b="1" dirty="0" err="1"/>
              <a:t>interaktif</a:t>
            </a:r>
            <a:r>
              <a:rPr lang="en-ID" sz="2400" b="1" dirty="0"/>
              <a:t>. </a:t>
            </a:r>
            <a:r>
              <a:rPr lang="en-ID" sz="2400" b="1" dirty="0" err="1"/>
              <a:t>Ini</a:t>
            </a:r>
            <a:r>
              <a:rPr lang="en-ID" sz="2400" b="1" dirty="0"/>
              <a:t> </a:t>
            </a:r>
            <a:r>
              <a:rPr lang="en-ID" sz="2400" b="1" dirty="0" err="1"/>
              <a:t>menyediakan</a:t>
            </a:r>
            <a:r>
              <a:rPr lang="en-ID" sz="2400" b="1" dirty="0"/>
              <a:t> </a:t>
            </a:r>
            <a:r>
              <a:rPr lang="en-ID" sz="2400" b="1" dirty="0" err="1"/>
              <a:t>bagan</a:t>
            </a:r>
            <a:r>
              <a:rPr lang="en-ID" sz="2400" b="1" dirty="0"/>
              <a:t>, </a:t>
            </a:r>
            <a:r>
              <a:rPr lang="en-ID" sz="2400" b="1" dirty="0" err="1"/>
              <a:t>grafik</a:t>
            </a:r>
            <a:r>
              <a:rPr lang="en-ID" sz="2400" b="1" dirty="0"/>
              <a:t>, dan </a:t>
            </a:r>
            <a:r>
              <a:rPr lang="en-ID" sz="2400" b="1" dirty="0" err="1"/>
              <a:t>peringatan</a:t>
            </a:r>
            <a:r>
              <a:rPr lang="en-ID" sz="2400" b="1" dirty="0"/>
              <a:t> </a:t>
            </a:r>
            <a:r>
              <a:rPr lang="en-ID" sz="2400" b="1" dirty="0" err="1"/>
              <a:t>untuk</a:t>
            </a:r>
            <a:r>
              <a:rPr lang="en-ID" sz="2400" b="1" dirty="0"/>
              <a:t> web </a:t>
            </a:r>
            <a:r>
              <a:rPr lang="en-ID" sz="2400" b="1" dirty="0" err="1"/>
              <a:t>saat</a:t>
            </a:r>
            <a:r>
              <a:rPr lang="en-ID" sz="2400" b="1" dirty="0"/>
              <a:t> </a:t>
            </a:r>
            <a:r>
              <a:rPr lang="en-ID" sz="2400" b="1" dirty="0" err="1"/>
              <a:t>terhubung</a:t>
            </a:r>
            <a:r>
              <a:rPr lang="en-ID" sz="2400" b="1" dirty="0"/>
              <a:t> </a:t>
            </a:r>
            <a:r>
              <a:rPr lang="en-ID" sz="2400" b="1" dirty="0" err="1"/>
              <a:t>ke</a:t>
            </a:r>
            <a:r>
              <a:rPr lang="en-ID" sz="2400" b="1" dirty="0"/>
              <a:t> </a:t>
            </a:r>
            <a:r>
              <a:rPr lang="en-ID" sz="2400" b="1" dirty="0" err="1"/>
              <a:t>sumber</a:t>
            </a:r>
            <a:r>
              <a:rPr lang="en-ID" sz="2400" b="1" dirty="0"/>
              <a:t> data yang </a:t>
            </a:r>
            <a:r>
              <a:rPr lang="en-ID" sz="2400" b="1" dirty="0" err="1"/>
              <a:t>didukung</a:t>
            </a:r>
            <a:r>
              <a:rPr lang="en-ID" sz="2400" b="1" dirty="0"/>
              <a:t>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501281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05" y="531627"/>
            <a:ext cx="5081994" cy="571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2800" dirty="0"/>
              <a:t>Grafana Dashboard</a:t>
            </a:r>
            <a:endParaRPr sz="2800" dirty="0"/>
          </a:p>
        </p:txBody>
      </p:sp>
      <p:pic>
        <p:nvPicPr>
          <p:cNvPr id="4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3E9FD2-113B-5B48-B264-EA93BEC2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05" y="1248570"/>
            <a:ext cx="8363481" cy="363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41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5;p51">
            <a:extLst>
              <a:ext uri="{FF2B5EF4-FFF2-40B4-BE49-F238E27FC236}">
                <a16:creationId xmlns:a16="http://schemas.microsoft.com/office/drawing/2014/main" id="{5E136C63-97C8-8D4C-BA17-93DDE5FC4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705" y="531627"/>
            <a:ext cx="5081994" cy="571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2000" dirty="0"/>
              <a:t>Grafana Metrics For Docker Swarm Cluster (</a:t>
            </a:r>
            <a:r>
              <a:rPr lang="en-ID" sz="2000" dirty="0" err="1"/>
              <a:t>Golangswarmapi</a:t>
            </a:r>
            <a:r>
              <a:rPr lang="en-ID" sz="2000" dirty="0"/>
              <a:t>)</a:t>
            </a:r>
            <a:endParaRPr sz="2000" dirty="0"/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15D0C12F-7097-924E-9E80-85A3D894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1102667"/>
            <a:ext cx="8623004" cy="3829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29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3"/>
          <p:cNvSpPr txBox="1">
            <a:spLocks noGrp="1"/>
          </p:cNvSpPr>
          <p:nvPr>
            <p:ph type="title"/>
          </p:nvPr>
        </p:nvSpPr>
        <p:spPr>
          <a:xfrm>
            <a:off x="2459250" y="3410452"/>
            <a:ext cx="4225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Reference &amp; Source code (opensource) </a:t>
            </a:r>
            <a:br>
              <a:rPr lang="en-US" sz="1600" dirty="0">
                <a:solidFill>
                  <a:schemeClr val="tx1"/>
                </a:solidFill>
              </a:rPr>
            </a:br>
            <a:br>
              <a:rPr lang="en-US" sz="1200" dirty="0"/>
            </a:b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https://github.com/blackbeltandre/devops_glints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https://github.com/blackbeltandre/monitoring</a:t>
            </a:r>
            <a:br>
              <a:rPr lang="en-US" sz="1200" dirty="0">
                <a:solidFill>
                  <a:schemeClr val="bg1"/>
                </a:solidFill>
              </a:rPr>
            </a:b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/>
          <p:nvPr/>
        </p:nvSpPr>
        <p:spPr>
          <a:xfrm>
            <a:off x="457200" y="2395250"/>
            <a:ext cx="81108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LIVE DISCUSSION TIME!</a:t>
            </a:r>
            <a:endParaRPr sz="46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pic>
        <p:nvPicPr>
          <p:cNvPr id="450" name="Google Shape;450;p62"/>
          <p:cNvPicPr preferRelativeResize="0"/>
          <p:nvPr/>
        </p:nvPicPr>
        <p:blipFill rotWithShape="1">
          <a:blip r:embed="rId3">
            <a:alphaModFix/>
          </a:blip>
          <a:srcRect t="1941" b="1950"/>
          <a:stretch/>
        </p:blipFill>
        <p:spPr>
          <a:xfrm>
            <a:off x="233525" y="413250"/>
            <a:ext cx="1706149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6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title" idx="4294967295"/>
          </p:nvPr>
        </p:nvSpPr>
        <p:spPr>
          <a:xfrm>
            <a:off x="285825" y="28646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MATERIAL DECK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D+1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3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3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63"/>
          <p:cNvSpPr txBox="1">
            <a:spLocks noGrp="1"/>
          </p:cNvSpPr>
          <p:nvPr>
            <p:ph type="title" idx="4294967295"/>
          </p:nvPr>
        </p:nvSpPr>
        <p:spPr>
          <a:xfrm>
            <a:off x="285825" y="25428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FEEDBACK FORM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58" name="Google Shape;458;p63"/>
          <p:cNvSpPr/>
          <p:nvPr/>
        </p:nvSpPr>
        <p:spPr>
          <a:xfrm>
            <a:off x="285825" y="37629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3"/>
          <p:cNvSpPr txBox="1"/>
          <p:nvPr/>
        </p:nvSpPr>
        <p:spPr>
          <a:xfrm>
            <a:off x="285825" y="3374950"/>
            <a:ext cx="83475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Please kindly give feedback through our feedback form that will pop up after the webinar ended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63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4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4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4"/>
          <p:cNvSpPr txBox="1">
            <a:spLocks noGrp="1"/>
          </p:cNvSpPr>
          <p:nvPr>
            <p:ph type="title" idx="4294967295"/>
          </p:nvPr>
        </p:nvSpPr>
        <p:spPr>
          <a:xfrm>
            <a:off x="285825" y="2864600"/>
            <a:ext cx="8295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MATERIAL DECK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68" name="Google Shape;468;p64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D+1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64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65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5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65"/>
          <p:cNvSpPr txBox="1">
            <a:spLocks noGrp="1"/>
          </p:cNvSpPr>
          <p:nvPr>
            <p:ph type="title" idx="4294967295"/>
          </p:nvPr>
        </p:nvSpPr>
        <p:spPr>
          <a:xfrm>
            <a:off x="312075" y="2480125"/>
            <a:ext cx="8295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E-CERTIFICATE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77" name="Google Shape;477;p65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max. D+3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8" name="Google Shape;478;p65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3">
            <a:alphaModFix/>
          </a:blip>
          <a:srcRect l="1321" r="3621" b="52633"/>
          <a:stretch/>
        </p:blipFill>
        <p:spPr>
          <a:xfrm>
            <a:off x="0" y="-50225"/>
            <a:ext cx="9144001" cy="5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/>
          <p:nvPr/>
        </p:nvSpPr>
        <p:spPr>
          <a:xfrm>
            <a:off x="285825" y="3298750"/>
            <a:ext cx="8434800" cy="502800"/>
          </a:xfrm>
          <a:prstGeom prst="rect">
            <a:avLst/>
          </a:prstGeom>
          <a:solidFill>
            <a:srgbClr val="FFF2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7"/>
          <p:cNvSpPr txBox="1">
            <a:spLocks noGrp="1"/>
          </p:cNvSpPr>
          <p:nvPr>
            <p:ph type="title" idx="4294967295"/>
          </p:nvPr>
        </p:nvSpPr>
        <p:spPr>
          <a:xfrm>
            <a:off x="312075" y="2480125"/>
            <a:ext cx="82950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E-CERTIFICATE</a:t>
            </a:r>
            <a:endParaRPr sz="4800">
              <a:solidFill>
                <a:srgbClr val="FFFFFF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285825" y="3298750"/>
            <a:ext cx="834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Will be sent to your email max. D+3 after the class ended </a:t>
            </a:r>
            <a:endParaRPr sz="2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 rotWithShape="1">
          <a:blip r:embed="rId4">
            <a:alphaModFix/>
          </a:blip>
          <a:srcRect t="583" b="583"/>
          <a:stretch/>
        </p:blipFill>
        <p:spPr>
          <a:xfrm>
            <a:off x="233525" y="413250"/>
            <a:ext cx="1706150" cy="4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73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514350" y="2108250"/>
            <a:ext cx="30714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devops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52" name="Google Shape;352;p48"/>
          <p:cNvSpPr txBox="1">
            <a:spLocks noGrp="1"/>
          </p:cNvSpPr>
          <p:nvPr>
            <p:ph type="subTitle" idx="1"/>
          </p:nvPr>
        </p:nvSpPr>
        <p:spPr>
          <a:xfrm>
            <a:off x="514350" y="3841481"/>
            <a:ext cx="3364923" cy="11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dirty="0">
                <a:solidFill>
                  <a:schemeClr val="tx2"/>
                </a:solidFill>
              </a:rPr>
              <a:t>Programmer </a:t>
            </a:r>
          </a:p>
          <a:p>
            <a:pPr algn="ctr">
              <a:spcBef>
                <a:spcPct val="0"/>
              </a:spcBef>
              <a:defRPr/>
            </a:pPr>
            <a:r>
              <a:rPr lang="en-US" dirty="0">
                <a:solidFill>
                  <a:schemeClr val="tx2"/>
                </a:solidFill>
              </a:rPr>
              <a:t>versus </a:t>
            </a:r>
          </a:p>
          <a:p>
            <a:pPr algn="ctr">
              <a:spcBef>
                <a:spcPct val="0"/>
              </a:spcBef>
              <a:defRPr/>
            </a:pPr>
            <a:r>
              <a:rPr lang="en-US" dirty="0" err="1">
                <a:solidFill>
                  <a:schemeClr val="tx2"/>
                </a:solidFill>
              </a:rPr>
              <a:t>Devops</a:t>
            </a:r>
            <a:r>
              <a:rPr lang="en-US" dirty="0">
                <a:solidFill>
                  <a:schemeClr val="tx2"/>
                </a:solidFill>
              </a:rPr>
              <a:t> Engineer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47FACF-6BC6-0840-B9D5-5416FB8E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4376" t="13201" r="21682" b="31248"/>
          <a:stretch>
            <a:fillRect/>
          </a:stretch>
        </p:blipFill>
        <p:spPr bwMode="auto">
          <a:xfrm>
            <a:off x="4405745" y="1161472"/>
            <a:ext cx="4364182" cy="355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87AD7F-A1CC-1245-B0B5-A863619A59F9}"/>
              </a:ext>
            </a:extLst>
          </p:cNvPr>
          <p:cNvSpPr txBox="1"/>
          <p:nvPr/>
        </p:nvSpPr>
        <p:spPr>
          <a:xfrm>
            <a:off x="1136072" y="1879252"/>
            <a:ext cx="73613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VM(ubuntu) using vagrant di virtual box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Docker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Docker swarm mode </a:t>
            </a:r>
          </a:p>
          <a:p>
            <a:r>
              <a:rPr lang="en-US" dirty="0"/>
              <a:t>Grafana (Server monitoring)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26BC6-EFBC-D742-9FBD-BEF88665116E}"/>
              </a:ext>
            </a:extLst>
          </p:cNvPr>
          <p:cNvSpPr txBox="1"/>
          <p:nvPr/>
        </p:nvSpPr>
        <p:spPr>
          <a:xfrm>
            <a:off x="1066800" y="139320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Kebutuhan</a:t>
            </a:r>
            <a:r>
              <a:rPr lang="en-US" sz="1400" b="1" dirty="0"/>
              <a:t> </a:t>
            </a:r>
            <a:r>
              <a:rPr lang="en-US" sz="1400" b="1" dirty="0" err="1"/>
              <a:t>Devops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>
            <a:spLocks noGrp="1"/>
          </p:cNvSpPr>
          <p:nvPr>
            <p:ph type="body" idx="2"/>
          </p:nvPr>
        </p:nvSpPr>
        <p:spPr>
          <a:xfrm>
            <a:off x="594614" y="1699721"/>
            <a:ext cx="6920298" cy="415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ct val="20000"/>
              </a:spcBef>
              <a:buNone/>
              <a:defRPr/>
            </a:pPr>
            <a:endParaRPr lang="en-US" dirty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 err="1"/>
              <a:t>Dengan</a:t>
            </a:r>
            <a:r>
              <a:rPr lang="en-US" dirty="0"/>
              <a:t> Vagrant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development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praktis</a:t>
            </a:r>
            <a:r>
              <a:rPr lang="en-US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di </a:t>
            </a:r>
            <a:r>
              <a:rPr lang="en-US" dirty="0" err="1"/>
              <a:t>ketahui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Vagrant </a:t>
            </a:r>
            <a:r>
              <a:rPr lang="en-US" dirty="0" err="1"/>
              <a:t>adalah</a:t>
            </a:r>
            <a:r>
              <a:rPr lang="en-US" dirty="0"/>
              <a:t> Box. Box </a:t>
            </a:r>
            <a:r>
              <a:rPr lang="en-US" dirty="0" err="1"/>
              <a:t>adalah</a:t>
            </a:r>
            <a:r>
              <a:rPr lang="en-US" dirty="0"/>
              <a:t> format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Vagrant environment. Box </a:t>
            </a:r>
            <a:r>
              <a:rPr lang="en-US" dirty="0" err="1"/>
              <a:t>lah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pembungkus</a:t>
            </a:r>
            <a:r>
              <a:rPr lang="en-US" dirty="0"/>
              <a:t> technology stack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konfigurasinya</a:t>
            </a:r>
            <a:r>
              <a:rPr lang="en-US" dirty="0"/>
              <a:t>.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Vagrant </a:t>
            </a:r>
            <a:r>
              <a:rPr lang="en-US" dirty="0" err="1"/>
              <a:t>menggunakan</a:t>
            </a:r>
            <a:r>
              <a:rPr lang="en-US" dirty="0"/>
              <a:t> virtual box,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vagrant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menginstall</a:t>
            </a:r>
            <a:r>
              <a:rPr lang="en-US" dirty="0"/>
              <a:t> virtual box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.</a:t>
            </a:r>
          </a:p>
        </p:txBody>
      </p:sp>
      <p:sp>
        <p:nvSpPr>
          <p:cNvPr id="370" name="Google Shape;370;p50"/>
          <p:cNvSpPr txBox="1">
            <a:spLocks noGrp="1"/>
          </p:cNvSpPr>
          <p:nvPr>
            <p:ph type="title" idx="9"/>
          </p:nvPr>
        </p:nvSpPr>
        <p:spPr>
          <a:xfrm>
            <a:off x="367125" y="83127"/>
            <a:ext cx="4001675" cy="803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Vagrant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1647</Words>
  <Application>Microsoft Macintosh PowerPoint</Application>
  <PresentationFormat>On-screen Show (16:9)</PresentationFormat>
  <Paragraphs>186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Poppins ExtraBold</vt:lpstr>
      <vt:lpstr>Poppins</vt:lpstr>
      <vt:lpstr>Poppins Medium</vt:lpstr>
      <vt:lpstr>Arial</vt:lpstr>
      <vt:lpstr>Simple Light</vt:lpstr>
      <vt:lpstr>Start DevOps From Scratch</vt:lpstr>
      <vt:lpstr>Hey I’m,</vt:lpstr>
      <vt:lpstr>Your Starterkit to Start DevOps From Scratch</vt:lpstr>
      <vt:lpstr>FEEDBACK FORM</vt:lpstr>
      <vt:lpstr>MATERIAL DECK </vt:lpstr>
      <vt:lpstr>E-CERTIFICATE</vt:lpstr>
      <vt:lpstr>Kenapa kita membutuhkan devops?</vt:lpstr>
      <vt:lpstr>PowerPoint Presentation</vt:lpstr>
      <vt:lpstr>Vagrant</vt:lpstr>
      <vt:lpstr>Mengenal Vagrant</vt:lpstr>
      <vt:lpstr>Setup master and worker vm</vt:lpstr>
      <vt:lpstr>Vagrant sintax</vt:lpstr>
      <vt:lpstr>Mac setting </vt:lpstr>
      <vt:lpstr>Windows setting </vt:lpstr>
      <vt:lpstr>Vagrant on Mac</vt:lpstr>
      <vt:lpstr>Vagrant on Windows</vt:lpstr>
      <vt:lpstr>VirtualBox</vt:lpstr>
      <vt:lpstr>VirtualBox sebagai provider</vt:lpstr>
      <vt:lpstr>Github</vt:lpstr>
      <vt:lpstr>Docker</vt:lpstr>
      <vt:lpstr>Install Docker</vt:lpstr>
      <vt:lpstr>Jenkins</vt:lpstr>
      <vt:lpstr>Install Jenkins</vt:lpstr>
      <vt:lpstr>Checking Jenkins</vt:lpstr>
      <vt:lpstr>Installing Plugin On Jenkins</vt:lpstr>
      <vt:lpstr>Dashboard Jenkins</vt:lpstr>
      <vt:lpstr>Changes Port Jenkins</vt:lpstr>
      <vt:lpstr>CI/CD With Jenkins</vt:lpstr>
      <vt:lpstr>Programmer Push Code To Github</vt:lpstr>
      <vt:lpstr>Github Setting</vt:lpstr>
      <vt:lpstr>By pass repo with ssh</vt:lpstr>
      <vt:lpstr>Docker Swarm Mode</vt:lpstr>
      <vt:lpstr>Docker swarm deploy</vt:lpstr>
      <vt:lpstr>Build docker swarm mode</vt:lpstr>
      <vt:lpstr>Create swarm cluster</vt:lpstr>
      <vt:lpstr>Horizontal Scalling Service at Docker Swarm Mode</vt:lpstr>
      <vt:lpstr>Testing Hit Api For Master &amp; Worker From Browser</vt:lpstr>
      <vt:lpstr>Testing Hit Api For Master &amp; Worker From Terminal</vt:lpstr>
      <vt:lpstr>Testing Hit Api From Postman For Master Node</vt:lpstr>
      <vt:lpstr>Testing Hit Api From Postman For Worker Node</vt:lpstr>
      <vt:lpstr>Testing API post data user</vt:lpstr>
      <vt:lpstr>Testing API post data transaction</vt:lpstr>
      <vt:lpstr>Test API get all data transaction (with Token)</vt:lpstr>
      <vt:lpstr>Test API get all data transaction</vt:lpstr>
      <vt:lpstr>Grafana</vt:lpstr>
      <vt:lpstr>Grafana Dashboard</vt:lpstr>
      <vt:lpstr>Grafana Metrics For Docker Swarm Cluster (Golangswarmapi)</vt:lpstr>
      <vt:lpstr>Reference &amp; Source code (opensource)   https://github.com/blackbeltandre/devops_glints https://github.com/blackbeltandre/monitoring </vt:lpstr>
      <vt:lpstr>PowerPoint Presentation</vt:lpstr>
      <vt:lpstr>FEEDBACK FORM</vt:lpstr>
      <vt:lpstr>MATERIAL DECK </vt:lpstr>
      <vt:lpstr>E-CERTIFICATE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ANDREAS SAHABAT LUMBAN BATU</cp:lastModifiedBy>
  <cp:revision>84</cp:revision>
  <dcterms:modified xsi:type="dcterms:W3CDTF">2021-12-15T16:48:33Z</dcterms:modified>
</cp:coreProperties>
</file>